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8" r:id="rId3"/>
    <p:sldId id="259" r:id="rId4"/>
    <p:sldId id="260" r:id="rId5"/>
    <p:sldId id="262"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2" r:id="rId47"/>
    <p:sldId id="323" r:id="rId48"/>
    <p:sldId id="324" r:id="rId49"/>
    <p:sldId id="263" r:id="rId50"/>
    <p:sldId id="326" r:id="rId51"/>
    <p:sldId id="325" r:id="rId52"/>
    <p:sldId id="327" r:id="rId53"/>
    <p:sldId id="264" r:id="rId54"/>
    <p:sldId id="265" r:id="rId55"/>
    <p:sldId id="266" r:id="rId56"/>
    <p:sldId id="267" r:id="rId57"/>
    <p:sldId id="268" r:id="rId58"/>
    <p:sldId id="269" r:id="rId59"/>
    <p:sldId id="270" r:id="rId60"/>
    <p:sldId id="328" r:id="rId61"/>
    <p:sldId id="329" r:id="rId62"/>
    <p:sldId id="271" r:id="rId63"/>
    <p:sldId id="331" r:id="rId64"/>
    <p:sldId id="330" r:id="rId65"/>
    <p:sldId id="273" r:id="rId66"/>
    <p:sldId id="274" r:id="rId67"/>
    <p:sldId id="275" r:id="rId68"/>
    <p:sldId id="276" r:id="rId69"/>
    <p:sldId id="338" r:id="rId70"/>
    <p:sldId id="339" r:id="rId71"/>
    <p:sldId id="340" r:id="rId72"/>
    <p:sldId id="277" r:id="rId73"/>
    <p:sldId id="337" r:id="rId74"/>
    <p:sldId id="341" r:id="rId75"/>
    <p:sldId id="342" r:id="rId76"/>
    <p:sldId id="343" r:id="rId77"/>
    <p:sldId id="344" r:id="rId78"/>
    <p:sldId id="345" r:id="rId79"/>
    <p:sldId id="346" r:id="rId80"/>
    <p:sldId id="347" r:id="rId81"/>
    <p:sldId id="348" r:id="rId82"/>
    <p:sldId id="349" r:id="rId83"/>
    <p:sldId id="278" r:id="rId84"/>
    <p:sldId id="321" r:id="rId85"/>
    <p:sldId id="257" r:id="rId86"/>
    <p:sldId id="334" r:id="rId87"/>
    <p:sldId id="335" r:id="rId88"/>
    <p:sldId id="336" r:id="rId8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00" autoAdjust="0"/>
  </p:normalViewPr>
  <p:slideViewPr>
    <p:cSldViewPr>
      <p:cViewPr varScale="1">
        <p:scale>
          <a:sx n="66" d="100"/>
          <a:sy n="66" d="100"/>
        </p:scale>
        <p:origin x="-142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2122615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2500917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21126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fr-FR" smtClean="0"/>
              <a:t>Modifiez le style du titre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B21CFC6-CD33-4085-A7FC-13A556FCA00D}" type="datetimeFigureOut">
              <a:rPr lang="fr-FR" smtClean="0"/>
              <a:pPr/>
              <a:t>22/09/2020</a:t>
            </a:fld>
            <a:endParaRPr lang="fr-FR"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fr-FR" dirty="0">
              <a:solidFill>
                <a:srgbClr val="94C600"/>
              </a:solidFill>
            </a:endParaRP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752681C-AFE8-4111-A9E1-1F54F0C1D929}" type="slidenum">
              <a:rPr lang="fr-FR" smtClean="0">
                <a:solidFill>
                  <a:srgbClr val="94C600"/>
                </a:solidFill>
              </a:rPr>
              <a:pPr/>
              <a:t>‹N°›</a:t>
            </a:fld>
            <a:endParaRPr lang="fr-FR" dirty="0">
              <a:solidFill>
                <a:srgbClr val="94C600"/>
              </a:solidFill>
            </a:endParaRP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507514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5" name="Footer Placeholder 4"/>
          <p:cNvSpPr>
            <a:spLocks noGrp="1"/>
          </p:cNvSpPr>
          <p:nvPr>
            <p:ph type="ftr" sz="quarter" idx="11"/>
          </p:nvPr>
        </p:nvSpPr>
        <p:spPr/>
        <p:txBody>
          <a:bodyPr/>
          <a:lstStyle/>
          <a:p>
            <a:endParaRPr lang="fr-FR" dirty="0">
              <a:solidFill>
                <a:srgbClr val="94C600"/>
              </a:solidFill>
            </a:endParaRPr>
          </a:p>
        </p:txBody>
      </p:sp>
      <p:sp>
        <p:nvSpPr>
          <p:cNvPr id="6" name="Slide Number Placeholder 5"/>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1061003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5" name="Footer Placeholder 4"/>
          <p:cNvSpPr>
            <a:spLocks noGrp="1"/>
          </p:cNvSpPr>
          <p:nvPr>
            <p:ph type="ftr" sz="quarter" idx="11"/>
          </p:nvPr>
        </p:nvSpPr>
        <p:spPr/>
        <p:txBody>
          <a:bodyPr/>
          <a:lstStyle/>
          <a:p>
            <a:endParaRPr lang="fr-FR" dirty="0">
              <a:solidFill>
                <a:srgbClr val="94C600"/>
              </a:solidFill>
            </a:endParaRPr>
          </a:p>
        </p:txBody>
      </p:sp>
      <p:sp>
        <p:nvSpPr>
          <p:cNvPr id="6" name="Slide Number Placeholder 5"/>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1451884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6" name="Footer Placeholder 5"/>
          <p:cNvSpPr>
            <a:spLocks noGrp="1"/>
          </p:cNvSpPr>
          <p:nvPr>
            <p:ph type="ftr" sz="quarter" idx="11"/>
          </p:nvPr>
        </p:nvSpPr>
        <p:spPr/>
        <p:txBody>
          <a:bodyPr/>
          <a:lstStyle/>
          <a:p>
            <a:endParaRPr lang="fr-FR" dirty="0">
              <a:solidFill>
                <a:srgbClr val="94C600"/>
              </a:solidFill>
            </a:endParaRPr>
          </a:p>
        </p:txBody>
      </p:sp>
      <p:sp>
        <p:nvSpPr>
          <p:cNvPr id="7" name="Slide Number Placeholder 6"/>
          <p:cNvSpPr>
            <a:spLocks noGrp="1"/>
          </p:cNvSpPr>
          <p:nvPr>
            <p:ph type="sldNum" sz="quarter" idx="12"/>
          </p:nvPr>
        </p:nvSpPr>
        <p:spPr/>
        <p:txBody>
          <a:bodyPr/>
          <a:lstStyle/>
          <a:p>
            <a:fld id="{5752681C-AFE8-4111-A9E1-1F54F0C1D929}" type="slidenum">
              <a:rPr lang="fr-FR" smtClean="0"/>
              <a:pPr/>
              <a:t>‹N°›</a:t>
            </a:fld>
            <a:endParaRPr lang="fr-FR" dirty="0"/>
          </a:p>
        </p:txBody>
      </p:sp>
      <p:sp>
        <p:nvSpPr>
          <p:cNvPr id="9" name="Content Placeholder 8"/>
          <p:cNvSpPr>
            <a:spLocks noGrp="1"/>
          </p:cNvSpPr>
          <p:nvPr>
            <p:ph sz="quarter" idx="13"/>
          </p:nvPr>
        </p:nvSpPr>
        <p:spPr>
          <a:xfrm>
            <a:off x="1042416" y="2313432"/>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extLst>
      <p:ext uri="{BB962C8B-B14F-4D97-AF65-F5344CB8AC3E}">
        <p14:creationId xmlns:p14="http://schemas.microsoft.com/office/powerpoint/2010/main" val="1250122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8" name="Footer Placeholder 7"/>
          <p:cNvSpPr>
            <a:spLocks noGrp="1"/>
          </p:cNvSpPr>
          <p:nvPr>
            <p:ph type="ftr" sz="quarter" idx="11"/>
          </p:nvPr>
        </p:nvSpPr>
        <p:spPr/>
        <p:txBody>
          <a:bodyPr/>
          <a:lstStyle/>
          <a:p>
            <a:endParaRPr lang="fr-FR" dirty="0">
              <a:solidFill>
                <a:srgbClr val="94C600"/>
              </a:solidFill>
            </a:endParaRPr>
          </a:p>
        </p:txBody>
      </p:sp>
      <p:sp>
        <p:nvSpPr>
          <p:cNvPr id="9" name="Slide Number Placeholder 8"/>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2331737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4" name="Footer Placeholder 3"/>
          <p:cNvSpPr>
            <a:spLocks noGrp="1"/>
          </p:cNvSpPr>
          <p:nvPr>
            <p:ph type="ftr" sz="quarter" idx="11"/>
          </p:nvPr>
        </p:nvSpPr>
        <p:spPr/>
        <p:txBody>
          <a:bodyPr/>
          <a:lstStyle/>
          <a:p>
            <a:endParaRPr lang="fr-FR" dirty="0">
              <a:solidFill>
                <a:srgbClr val="94C600"/>
              </a:solidFill>
            </a:endParaRPr>
          </a:p>
        </p:txBody>
      </p:sp>
      <p:sp>
        <p:nvSpPr>
          <p:cNvPr id="5" name="Slide Number Placeholder 4"/>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1761295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3" name="Footer Placeholder 2"/>
          <p:cNvSpPr>
            <a:spLocks noGrp="1"/>
          </p:cNvSpPr>
          <p:nvPr>
            <p:ph type="ftr" sz="quarter" idx="11"/>
          </p:nvPr>
        </p:nvSpPr>
        <p:spPr/>
        <p:txBody>
          <a:bodyPr/>
          <a:lstStyle/>
          <a:p>
            <a:endParaRPr lang="fr-FR" dirty="0">
              <a:solidFill>
                <a:srgbClr val="94C600"/>
              </a:solidFill>
            </a:endParaRPr>
          </a:p>
        </p:txBody>
      </p:sp>
      <p:sp>
        <p:nvSpPr>
          <p:cNvPr id="4" name="Slide Number Placeholder 3"/>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26457655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Date Placeholder 4"/>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7" name="Slide Number Placeholder 6"/>
          <p:cNvSpPr>
            <a:spLocks noGrp="1"/>
          </p:cNvSpPr>
          <p:nvPr>
            <p:ph type="sldNum" sz="quarter" idx="12"/>
          </p:nvPr>
        </p:nvSpPr>
        <p:spPr/>
        <p:txBody>
          <a:bodyPr/>
          <a:lstStyle/>
          <a:p>
            <a:fld id="{5752681C-AFE8-4111-A9E1-1F54F0C1D929}" type="slidenum">
              <a:rPr lang="fr-FR" smtClean="0"/>
              <a:pPr/>
              <a:t>‹N°›</a:t>
            </a:fld>
            <a:endParaRPr lang="fr-FR"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r-FR" dirty="0">
              <a:solidFill>
                <a:srgbClr val="94C600"/>
              </a:solidFill>
            </a:endParaRP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fr-FR" smtClean="0"/>
              <a:t>Modifiez le style du titre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2463739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37620991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fr-FR" smtClean="0"/>
              <a:t>Modifiez le style du titre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smtClean="0"/>
              <a:t>Cliquez sur l'icône pour ajouter une image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r-FR" dirty="0">
              <a:solidFill>
                <a:srgbClr val="94C600"/>
              </a:solidFill>
            </a:endParaRPr>
          </a:p>
        </p:txBody>
      </p:sp>
      <p:sp>
        <p:nvSpPr>
          <p:cNvPr id="7" name="Slide Number Placeholder 6"/>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24903336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5" name="Footer Placeholder 4"/>
          <p:cNvSpPr>
            <a:spLocks noGrp="1"/>
          </p:cNvSpPr>
          <p:nvPr>
            <p:ph type="ftr" sz="quarter" idx="11"/>
          </p:nvPr>
        </p:nvSpPr>
        <p:spPr/>
        <p:txBody>
          <a:bodyPr/>
          <a:lstStyle/>
          <a:p>
            <a:endParaRPr lang="fr-FR" dirty="0">
              <a:solidFill>
                <a:srgbClr val="94C600"/>
              </a:solidFill>
            </a:endParaRPr>
          </a:p>
        </p:txBody>
      </p:sp>
      <p:sp>
        <p:nvSpPr>
          <p:cNvPr id="6" name="Slide Number Placeholder 5"/>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3774081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fr-FR" smtClean="0"/>
              <a:t>Modifiez le style du titre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1B21CFC6-CD33-4085-A7FC-13A556FCA00D}" type="datetimeFigureOut">
              <a:rPr lang="fr-FR" smtClean="0"/>
              <a:pPr/>
              <a:t>22/09/2020</a:t>
            </a:fld>
            <a:endParaRPr lang="fr-FR" dirty="0"/>
          </a:p>
        </p:txBody>
      </p:sp>
      <p:sp>
        <p:nvSpPr>
          <p:cNvPr id="5" name="Footer Placeholder 4"/>
          <p:cNvSpPr>
            <a:spLocks noGrp="1"/>
          </p:cNvSpPr>
          <p:nvPr>
            <p:ph type="ftr" sz="quarter" idx="11"/>
          </p:nvPr>
        </p:nvSpPr>
        <p:spPr/>
        <p:txBody>
          <a:bodyPr/>
          <a:lstStyle/>
          <a:p>
            <a:endParaRPr lang="fr-FR" dirty="0">
              <a:solidFill>
                <a:srgbClr val="94C600"/>
              </a:solidFill>
            </a:endParaRPr>
          </a:p>
        </p:txBody>
      </p:sp>
      <p:sp>
        <p:nvSpPr>
          <p:cNvPr id="6" name="Slide Number Placeholder 5"/>
          <p:cNvSpPr>
            <a:spLocks noGrp="1"/>
          </p:cNvSpPr>
          <p:nvPr>
            <p:ph type="sldNum" sz="quarter" idx="12"/>
          </p:nvPr>
        </p:nvSpPr>
        <p:spPr/>
        <p:txBody>
          <a:body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1561297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3174343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12197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3660712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2996424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202563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4209815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4213334-43B6-473C-BB61-9C62B838FA87}" type="datetimeFigureOut">
              <a:rPr lang="fr-FR" smtClean="0"/>
              <a:t>22/09/2020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1168A8C-9F1E-4120-B5FF-708E55CEF338}" type="slidenum">
              <a:rPr lang="fr-FR" smtClean="0"/>
              <a:t>‹N°›</a:t>
            </a:fld>
            <a:endParaRPr lang="fr-FR" dirty="0"/>
          </a:p>
        </p:txBody>
      </p:sp>
    </p:spTree>
    <p:extLst>
      <p:ext uri="{BB962C8B-B14F-4D97-AF65-F5344CB8AC3E}">
        <p14:creationId xmlns:p14="http://schemas.microsoft.com/office/powerpoint/2010/main" val="392875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213334-43B6-473C-BB61-9C62B838FA87}" type="datetimeFigureOut">
              <a:rPr lang="fr-FR" smtClean="0"/>
              <a:t>22/09/2020</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68A8C-9F1E-4120-B5FF-708E55CEF338}" type="slidenum">
              <a:rPr lang="fr-FR" smtClean="0"/>
              <a:t>‹N°›</a:t>
            </a:fld>
            <a:endParaRPr lang="fr-FR" dirty="0"/>
          </a:p>
        </p:txBody>
      </p:sp>
    </p:spTree>
    <p:extLst>
      <p:ext uri="{BB962C8B-B14F-4D97-AF65-F5344CB8AC3E}">
        <p14:creationId xmlns:p14="http://schemas.microsoft.com/office/powerpoint/2010/main" val="513417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fr-FR" smtClean="0"/>
              <a:t>Modifiez le style du titre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B21CFC6-CD33-4085-A7FC-13A556FCA00D}" type="datetimeFigureOut">
              <a:rPr lang="fr-FR" smtClean="0"/>
              <a:pPr/>
              <a:t>22/09/2020</a:t>
            </a:fld>
            <a:endParaRPr lang="fr-FR"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fr-FR" dirty="0">
              <a:solidFill>
                <a:srgbClr val="94C600"/>
              </a:solidFill>
            </a:endParaRP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752681C-AFE8-4111-A9E1-1F54F0C1D929}" type="slidenum">
              <a:rPr lang="fr-FR" smtClean="0"/>
              <a:pPr/>
              <a:t>‹N°›</a:t>
            </a:fld>
            <a:endParaRPr lang="fr-FR" dirty="0"/>
          </a:p>
        </p:txBody>
      </p:sp>
    </p:spTree>
    <p:extLst>
      <p:ext uri="{BB962C8B-B14F-4D97-AF65-F5344CB8AC3E}">
        <p14:creationId xmlns:p14="http://schemas.microsoft.com/office/powerpoint/2010/main" val="20236963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708479" y="2634018"/>
            <a:ext cx="3338242" cy="1776618"/>
          </a:xfrm>
        </p:spPr>
        <p:txBody>
          <a:bodyPr>
            <a:normAutofit fontScale="90000"/>
          </a:bodyPr>
          <a:lstStyle/>
          <a:p>
            <a:r>
              <a:rPr lang="fr-FR" dirty="0" smtClean="0"/>
              <a:t>MODULE SOINS INFIRMIERS</a:t>
            </a:r>
            <a:br>
              <a:rPr lang="fr-FR" dirty="0" smtClean="0"/>
            </a:br>
            <a:r>
              <a:rPr lang="fr-FR" dirty="0" smtClean="0"/>
              <a:t>EN GYNECO-OBSTETRIQUE</a:t>
            </a:r>
            <a:endParaRPr lang="fr-FR" dirty="0"/>
          </a:p>
        </p:txBody>
      </p:sp>
      <p:sp>
        <p:nvSpPr>
          <p:cNvPr id="3" name="Sous-titre 2"/>
          <p:cNvSpPr>
            <a:spLocks noGrp="1"/>
          </p:cNvSpPr>
          <p:nvPr>
            <p:ph type="subTitle" idx="1"/>
          </p:nvPr>
        </p:nvSpPr>
        <p:spPr>
          <a:xfrm>
            <a:off x="4733365" y="4544635"/>
            <a:ext cx="3309803" cy="1260629"/>
          </a:xfrm>
        </p:spPr>
        <p:txBody>
          <a:bodyPr/>
          <a:lstStyle/>
          <a:p>
            <a:r>
              <a:rPr lang="fr-FR" b="1" dirty="0" smtClean="0">
                <a:solidFill>
                  <a:srgbClr val="FF0000"/>
                </a:solidFill>
              </a:rPr>
              <a:t>Mme BOULFANI</a:t>
            </a:r>
            <a:endParaRPr lang="fr-FR" b="1" dirty="0">
              <a:solidFill>
                <a:srgbClr val="FF0000"/>
              </a:solidFill>
            </a:endParaRPr>
          </a:p>
        </p:txBody>
      </p:sp>
    </p:spTree>
    <p:extLst>
      <p:ext uri="{BB962C8B-B14F-4D97-AF65-F5344CB8AC3E}">
        <p14:creationId xmlns:p14="http://schemas.microsoft.com/office/powerpoint/2010/main" val="1487553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386408"/>
            <a:ext cx="8229600" cy="1143000"/>
          </a:xfrm>
        </p:spPr>
        <p:txBody>
          <a:bodyPr/>
          <a:lstStyle/>
          <a:p>
            <a:endParaRPr lang="fr-FR" dirty="0"/>
          </a:p>
        </p:txBody>
      </p:sp>
      <p:sp>
        <p:nvSpPr>
          <p:cNvPr id="3" name="Espace réservé du contenu 2"/>
          <p:cNvSpPr>
            <a:spLocks noGrp="1"/>
          </p:cNvSpPr>
          <p:nvPr>
            <p:ph idx="1"/>
          </p:nvPr>
        </p:nvSpPr>
        <p:spPr/>
        <p:txBody>
          <a:bodyPr/>
          <a:lstStyle/>
          <a:p>
            <a:r>
              <a:rPr lang="fr-FR" b="1" u="sng" dirty="0" smtClean="0"/>
              <a:t>4-le clitoris </a:t>
            </a:r>
            <a:r>
              <a:rPr lang="fr-FR" dirty="0" smtClean="0"/>
              <a:t>:</a:t>
            </a:r>
          </a:p>
          <a:p>
            <a:r>
              <a:rPr lang="fr-FR" dirty="0" smtClean="0"/>
              <a:t>C’est l’organe érectile féminin </a:t>
            </a:r>
          </a:p>
          <a:p>
            <a:r>
              <a:rPr lang="fr-FR" dirty="0" smtClean="0"/>
              <a:t>Il se situe dans la partie de la vulve ,en avant du vestibule, sous le capuchon formé par le dédoublement des petites lèvres</a:t>
            </a:r>
          </a:p>
          <a:p>
            <a:r>
              <a:rPr lang="fr-FR" dirty="0" smtClean="0"/>
              <a:t>Il se termine par un renflement: le gland</a:t>
            </a:r>
            <a:endParaRPr lang="fr-FR" dirty="0"/>
          </a:p>
        </p:txBody>
      </p:sp>
    </p:spTree>
    <p:extLst>
      <p:ext uri="{BB962C8B-B14F-4D97-AF65-F5344CB8AC3E}">
        <p14:creationId xmlns:p14="http://schemas.microsoft.com/office/powerpoint/2010/main" val="1666263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5-Les bulbes vestibulaires</a:t>
            </a:r>
            <a:endParaRPr lang="fr-FR" b="1" dirty="0"/>
          </a:p>
        </p:txBody>
      </p:sp>
      <p:sp>
        <p:nvSpPr>
          <p:cNvPr id="3" name="Espace réservé du contenu 2"/>
          <p:cNvSpPr>
            <a:spLocks noGrp="1"/>
          </p:cNvSpPr>
          <p:nvPr>
            <p:ph idx="1"/>
          </p:nvPr>
        </p:nvSpPr>
        <p:spPr/>
        <p:txBody>
          <a:bodyPr>
            <a:normAutofit/>
          </a:bodyPr>
          <a:lstStyle/>
          <a:p>
            <a:r>
              <a:rPr lang="fr-FR" sz="2800" b="1" dirty="0" smtClean="0"/>
              <a:t>Ce sont deux formations latérales de tissu spongieux érectile situées de chaque cote de l’orifice vaginal</a:t>
            </a:r>
          </a:p>
          <a:p>
            <a:r>
              <a:rPr lang="fr-FR" sz="2800" b="1" dirty="0" smtClean="0"/>
              <a:t>Le clitoris et les bulbes vestibulaires sont richement vascularisés et innervés</a:t>
            </a:r>
            <a:endParaRPr lang="fr-FR" sz="2800" b="1" dirty="0"/>
          </a:p>
        </p:txBody>
      </p:sp>
    </p:spTree>
    <p:extLst>
      <p:ext uri="{BB962C8B-B14F-4D97-AF65-F5344CB8AC3E}">
        <p14:creationId xmlns:p14="http://schemas.microsoft.com/office/powerpoint/2010/main" val="1115759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 les glandes annexes</a:t>
            </a:r>
            <a:endParaRPr lang="fr-FR" dirty="0"/>
          </a:p>
        </p:txBody>
      </p:sp>
      <p:sp>
        <p:nvSpPr>
          <p:cNvPr id="3" name="Espace réservé du contenu 2"/>
          <p:cNvSpPr>
            <a:spLocks noGrp="1"/>
          </p:cNvSpPr>
          <p:nvPr>
            <p:ph idx="1"/>
          </p:nvPr>
        </p:nvSpPr>
        <p:spPr/>
        <p:txBody>
          <a:bodyPr/>
          <a:lstStyle/>
          <a:p>
            <a:r>
              <a:rPr lang="fr-FR" dirty="0" smtClean="0"/>
              <a:t>1-les glandes de Bartholin:</a:t>
            </a:r>
          </a:p>
          <a:p>
            <a:r>
              <a:rPr lang="fr-FR" dirty="0" smtClean="0"/>
              <a:t>Elles sont au nombre de deux</a:t>
            </a:r>
          </a:p>
          <a:p>
            <a:r>
              <a:rPr lang="fr-FR" dirty="0" smtClean="0"/>
              <a:t>Elles sont situées dans la partie postérieure du vestibule </a:t>
            </a:r>
          </a:p>
          <a:p>
            <a:r>
              <a:rPr lang="fr-FR" dirty="0" smtClean="0"/>
              <a:t>Leurs canaux excréteurs s’ouvrent dans les vestibules ,près de l’hymen </a:t>
            </a:r>
          </a:p>
          <a:p>
            <a:endParaRPr lang="fr-FR" dirty="0"/>
          </a:p>
        </p:txBody>
      </p:sp>
    </p:spTree>
    <p:extLst>
      <p:ext uri="{BB962C8B-B14F-4D97-AF65-F5344CB8AC3E}">
        <p14:creationId xmlns:p14="http://schemas.microsoft.com/office/powerpoint/2010/main" val="1799375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(Suite)</a:t>
            </a:r>
            <a:endParaRPr lang="fr-FR" dirty="0"/>
          </a:p>
        </p:txBody>
      </p:sp>
      <p:sp>
        <p:nvSpPr>
          <p:cNvPr id="3" name="Espace réservé du contenu 2"/>
          <p:cNvSpPr>
            <a:spLocks noGrp="1"/>
          </p:cNvSpPr>
          <p:nvPr>
            <p:ph idx="1"/>
          </p:nvPr>
        </p:nvSpPr>
        <p:spPr/>
        <p:txBody>
          <a:bodyPr/>
          <a:lstStyle/>
          <a:p>
            <a:r>
              <a:rPr lang="fr-FR" dirty="0" smtClean="0"/>
              <a:t>2-les glandes de Skene:</a:t>
            </a:r>
          </a:p>
          <a:p>
            <a:r>
              <a:rPr lang="fr-FR" dirty="0" smtClean="0"/>
              <a:t>Petites glandes qui s’abouchent de chaque coté du méat urinaire</a:t>
            </a:r>
          </a:p>
          <a:p>
            <a:r>
              <a:rPr lang="fr-FR" dirty="0" smtClean="0"/>
              <a:t>Elles constituent une zone érogène</a:t>
            </a:r>
            <a:endParaRPr lang="fr-FR" dirty="0"/>
          </a:p>
        </p:txBody>
      </p:sp>
    </p:spTree>
    <p:extLst>
      <p:ext uri="{BB962C8B-B14F-4D97-AF65-F5344CB8AC3E}">
        <p14:creationId xmlns:p14="http://schemas.microsoft.com/office/powerpoint/2010/main" val="17672973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toilette vulvaire</a:t>
            </a:r>
            <a:endParaRPr lang="fr-FR" dirty="0"/>
          </a:p>
        </p:txBody>
      </p:sp>
      <p:sp>
        <p:nvSpPr>
          <p:cNvPr id="3" name="Espace réservé du contenu 2"/>
          <p:cNvSpPr>
            <a:spLocks noGrp="1"/>
          </p:cNvSpPr>
          <p:nvPr>
            <p:ph idx="1"/>
          </p:nvPr>
        </p:nvSpPr>
        <p:spPr/>
        <p:txBody>
          <a:bodyPr>
            <a:normAutofit/>
          </a:bodyPr>
          <a:lstStyle/>
          <a:p>
            <a:pPr marL="571500" indent="-571500">
              <a:buFont typeface="+mj-lt"/>
              <a:buAutoNum type="romanUcPeriod"/>
            </a:pPr>
            <a:r>
              <a:rPr lang="fr-FR" dirty="0" smtClean="0"/>
              <a:t>Plan</a:t>
            </a:r>
          </a:p>
          <a:p>
            <a:pPr marL="571500" indent="-571500">
              <a:buFont typeface="+mj-lt"/>
              <a:buAutoNum type="romanUcPeriod"/>
            </a:pPr>
            <a:r>
              <a:rPr lang="fr-FR" dirty="0" smtClean="0"/>
              <a:t>Définition</a:t>
            </a:r>
          </a:p>
          <a:p>
            <a:pPr marL="571500" indent="-571500">
              <a:buFont typeface="+mj-lt"/>
              <a:buAutoNum type="romanUcPeriod"/>
            </a:pPr>
            <a:r>
              <a:rPr lang="fr-FR" dirty="0" smtClean="0"/>
              <a:t>objectif</a:t>
            </a:r>
          </a:p>
          <a:p>
            <a:pPr marL="571500" indent="-571500">
              <a:buFont typeface="+mj-lt"/>
              <a:buAutoNum type="romanUcPeriod"/>
            </a:pPr>
            <a:r>
              <a:rPr lang="fr-FR" dirty="0" smtClean="0"/>
              <a:t>Indications</a:t>
            </a:r>
          </a:p>
          <a:p>
            <a:pPr marL="571500" indent="-571500">
              <a:buFont typeface="+mj-lt"/>
              <a:buAutoNum type="romanUcPeriod"/>
            </a:pPr>
            <a:r>
              <a:rPr lang="fr-FR" dirty="0" smtClean="0"/>
              <a:t>Fiche technique</a:t>
            </a:r>
          </a:p>
          <a:p>
            <a:pPr marL="0" indent="0">
              <a:buNone/>
            </a:pPr>
            <a:r>
              <a:rPr lang="fr-FR" dirty="0"/>
              <a:t> </a:t>
            </a:r>
            <a:r>
              <a:rPr lang="fr-FR" dirty="0" smtClean="0"/>
              <a:t>      1-Matériel</a:t>
            </a:r>
          </a:p>
          <a:p>
            <a:pPr marL="0" indent="0">
              <a:buNone/>
            </a:pPr>
            <a:r>
              <a:rPr lang="fr-FR" dirty="0"/>
              <a:t> </a:t>
            </a:r>
            <a:r>
              <a:rPr lang="fr-FR" dirty="0" smtClean="0"/>
              <a:t>      2-le déroulement  du soins</a:t>
            </a:r>
            <a:endParaRPr lang="fr-FR" dirty="0"/>
          </a:p>
        </p:txBody>
      </p:sp>
    </p:spTree>
    <p:extLst>
      <p:ext uri="{BB962C8B-B14F-4D97-AF65-F5344CB8AC3E}">
        <p14:creationId xmlns:p14="http://schemas.microsoft.com/office/powerpoint/2010/main" val="10012387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a:pPr>
            <a:r>
              <a:rPr lang="fr-FR" dirty="0" smtClean="0"/>
              <a:t>Définition </a:t>
            </a:r>
            <a:endParaRPr lang="fr-FR" dirty="0"/>
          </a:p>
        </p:txBody>
      </p:sp>
      <p:sp>
        <p:nvSpPr>
          <p:cNvPr id="3" name="Espace réservé du contenu 2"/>
          <p:cNvSpPr>
            <a:spLocks noGrp="1"/>
          </p:cNvSpPr>
          <p:nvPr>
            <p:ph idx="1"/>
          </p:nvPr>
        </p:nvSpPr>
        <p:spPr/>
        <p:txBody>
          <a:bodyPr/>
          <a:lstStyle/>
          <a:p>
            <a:r>
              <a:rPr lang="fr-FR" dirty="0" smtClean="0"/>
              <a:t>La toilette vulvaire est un soin d’hygiène et de confort</a:t>
            </a:r>
          </a:p>
          <a:p>
            <a:r>
              <a:rPr lang="fr-FR" dirty="0" smtClean="0"/>
              <a:t>C’est un soin de propreté qui s’effectue dans le respect des règles et des principes d’hygiène</a:t>
            </a:r>
          </a:p>
          <a:p>
            <a:r>
              <a:rPr lang="fr-FR" dirty="0" smtClean="0"/>
              <a:t>Le soignant veillera à respecter  la pudeur</a:t>
            </a:r>
          </a:p>
          <a:p>
            <a:r>
              <a:rPr lang="fr-FR" dirty="0" smtClean="0"/>
              <a:t>Le respect des règles standard impose le port de gants</a:t>
            </a:r>
            <a:endParaRPr lang="fr-FR" dirty="0"/>
          </a:p>
        </p:txBody>
      </p:sp>
    </p:spTree>
    <p:extLst>
      <p:ext uri="{BB962C8B-B14F-4D97-AF65-F5344CB8AC3E}">
        <p14:creationId xmlns:p14="http://schemas.microsoft.com/office/powerpoint/2010/main" val="733006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II. Objectif </a:t>
            </a:r>
            <a:endParaRPr lang="fr-FR" dirty="0"/>
          </a:p>
        </p:txBody>
      </p:sp>
      <p:sp>
        <p:nvSpPr>
          <p:cNvPr id="3" name="Espace réservé du contenu 2"/>
          <p:cNvSpPr>
            <a:spLocks noGrp="1"/>
          </p:cNvSpPr>
          <p:nvPr>
            <p:ph idx="1"/>
          </p:nvPr>
        </p:nvSpPr>
        <p:spPr/>
        <p:txBody>
          <a:bodyPr/>
          <a:lstStyle/>
          <a:p>
            <a:r>
              <a:rPr lang="fr-FR" dirty="0" smtClean="0"/>
              <a:t>Assurer l’hygiène et le confort de l’accouchée et surveiller l’évolution de l’épisiotomie</a:t>
            </a:r>
            <a:endParaRPr lang="fr-FR" dirty="0"/>
          </a:p>
        </p:txBody>
      </p:sp>
    </p:spTree>
    <p:extLst>
      <p:ext uri="{BB962C8B-B14F-4D97-AF65-F5344CB8AC3E}">
        <p14:creationId xmlns:p14="http://schemas.microsoft.com/office/powerpoint/2010/main" val="638370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III.Indications</a:t>
            </a:r>
            <a:endParaRPr lang="fr-FR" dirty="0"/>
          </a:p>
        </p:txBody>
      </p:sp>
      <p:sp>
        <p:nvSpPr>
          <p:cNvPr id="3" name="Espace réservé du contenu 2"/>
          <p:cNvSpPr>
            <a:spLocks noGrp="1"/>
          </p:cNvSpPr>
          <p:nvPr>
            <p:ph idx="1"/>
          </p:nvPr>
        </p:nvSpPr>
        <p:spPr/>
        <p:txBody>
          <a:bodyPr/>
          <a:lstStyle/>
          <a:p>
            <a:pPr marL="0" indent="0">
              <a:buNone/>
            </a:pPr>
            <a:r>
              <a:rPr lang="fr-FR" dirty="0" smtClean="0"/>
              <a:t>1 -Indication obstétricale:</a:t>
            </a:r>
          </a:p>
          <a:p>
            <a:pPr marL="0" indent="0">
              <a:buNone/>
            </a:pPr>
            <a:r>
              <a:rPr lang="fr-FR" dirty="0" smtClean="0"/>
              <a:t>Avant l’accouchement et pendant le travail</a:t>
            </a:r>
          </a:p>
          <a:p>
            <a:pPr marL="0" indent="0">
              <a:buNone/>
            </a:pPr>
            <a:r>
              <a:rPr lang="fr-FR" dirty="0" smtClean="0"/>
              <a:t>En post partum immédiat</a:t>
            </a:r>
          </a:p>
          <a:p>
            <a:pPr marL="0" indent="0">
              <a:buNone/>
            </a:pPr>
            <a:r>
              <a:rPr lang="fr-FR" dirty="0" smtClean="0"/>
              <a:t>Sur prescription médicale :(épisiotomie ,déchirures ,lésions pathologiques)</a:t>
            </a:r>
            <a:endParaRPr lang="fr-FR" dirty="0"/>
          </a:p>
        </p:txBody>
      </p:sp>
    </p:spTree>
    <p:extLst>
      <p:ext uri="{BB962C8B-B14F-4D97-AF65-F5344CB8AC3E}">
        <p14:creationId xmlns:p14="http://schemas.microsoft.com/office/powerpoint/2010/main" val="41905499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pPr marL="0" indent="0">
              <a:buNone/>
            </a:pPr>
            <a:r>
              <a:rPr lang="fr-FR" dirty="0" smtClean="0"/>
              <a:t>    2- indication gynécologique:</a:t>
            </a:r>
          </a:p>
          <a:p>
            <a:pPr marL="0" indent="0">
              <a:buNone/>
            </a:pPr>
            <a:r>
              <a:rPr lang="fr-FR" dirty="0" smtClean="0"/>
              <a:t>En post-op :pendant 48 heures pour une intervention sur l’utérus ,sur la vulve pdt 10jours </a:t>
            </a:r>
          </a:p>
          <a:p>
            <a:pPr marL="0" indent="0">
              <a:buNone/>
            </a:pPr>
            <a:r>
              <a:rPr lang="fr-FR" dirty="0" smtClean="0"/>
              <a:t>Sur prescription médicale: cas de métrorragie ,infections génitales ,sutures, lames ……..</a:t>
            </a:r>
            <a:endParaRPr lang="fr-FR" dirty="0"/>
          </a:p>
        </p:txBody>
      </p:sp>
    </p:spTree>
    <p:extLst>
      <p:ext uri="{BB962C8B-B14F-4D97-AF65-F5344CB8AC3E}">
        <p14:creationId xmlns:p14="http://schemas.microsoft.com/office/powerpoint/2010/main" val="9955749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IV- Fiche technique </a:t>
            </a:r>
            <a:endParaRPr lang="fr-FR" dirty="0"/>
          </a:p>
        </p:txBody>
      </p:sp>
      <p:sp>
        <p:nvSpPr>
          <p:cNvPr id="3" name="Espace réservé du contenu 2"/>
          <p:cNvSpPr>
            <a:spLocks noGrp="1"/>
          </p:cNvSpPr>
          <p:nvPr>
            <p:ph idx="1"/>
          </p:nvPr>
        </p:nvSpPr>
        <p:spPr/>
        <p:txBody>
          <a:bodyPr>
            <a:normAutofit lnSpcReduction="10000"/>
          </a:bodyPr>
          <a:lstStyle/>
          <a:p>
            <a:pPr marL="0" indent="0">
              <a:buNone/>
            </a:pPr>
            <a:r>
              <a:rPr lang="fr-FR" dirty="0" smtClean="0"/>
              <a:t>1 –le matériel:</a:t>
            </a:r>
          </a:p>
          <a:p>
            <a:pPr marL="0" indent="0">
              <a:buNone/>
            </a:pPr>
            <a:r>
              <a:rPr lang="fr-FR" dirty="0" smtClean="0"/>
              <a:t>Des gants non stériles</a:t>
            </a:r>
          </a:p>
          <a:p>
            <a:pPr marL="0" indent="0">
              <a:buNone/>
            </a:pPr>
            <a:r>
              <a:rPr lang="fr-FR" dirty="0" smtClean="0"/>
              <a:t>Des compresses non stériles</a:t>
            </a:r>
          </a:p>
          <a:p>
            <a:pPr marL="0" indent="0">
              <a:buNone/>
            </a:pPr>
            <a:r>
              <a:rPr lang="fr-FR" dirty="0" smtClean="0"/>
              <a:t>Un plateau </a:t>
            </a:r>
          </a:p>
          <a:p>
            <a:pPr marL="0" indent="0">
              <a:buNone/>
            </a:pPr>
            <a:r>
              <a:rPr lang="fr-FR" dirty="0" smtClean="0"/>
              <a:t>Du savon dilué</a:t>
            </a:r>
          </a:p>
          <a:p>
            <a:pPr marL="0" indent="0">
              <a:buNone/>
            </a:pPr>
            <a:r>
              <a:rPr lang="fr-FR" dirty="0" smtClean="0"/>
              <a:t>Un bassin</a:t>
            </a:r>
          </a:p>
          <a:p>
            <a:pPr marL="0" indent="0">
              <a:buNone/>
            </a:pPr>
            <a:r>
              <a:rPr lang="fr-FR" dirty="0" smtClean="0"/>
              <a:t>Un anti septique selon prescription</a:t>
            </a:r>
          </a:p>
          <a:p>
            <a:pPr marL="0" indent="0">
              <a:buNone/>
            </a:pPr>
            <a:r>
              <a:rPr lang="fr-FR" dirty="0" smtClean="0"/>
              <a:t>Un haricot à usage unique pour les déchets</a:t>
            </a:r>
          </a:p>
          <a:p>
            <a:pPr marL="0" indent="0">
              <a:buNone/>
            </a:pPr>
            <a:endParaRPr lang="fr-FR" dirty="0"/>
          </a:p>
        </p:txBody>
      </p:sp>
    </p:spTree>
    <p:extLst>
      <p:ext uri="{BB962C8B-B14F-4D97-AF65-F5344CB8AC3E}">
        <p14:creationId xmlns:p14="http://schemas.microsoft.com/office/powerpoint/2010/main" val="41059521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OBJECTIF GENERAL</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smtClean="0"/>
              <a:t>L’  ISP 2eme année de santé publique doit être capable de :</a:t>
            </a:r>
          </a:p>
          <a:p>
            <a:r>
              <a:rPr lang="fr-FR" b="1" dirty="0" smtClean="0"/>
              <a:t>Participer à la prise en charge d’une patiente atteinte d’une affection obstétricale ou gynécologique</a:t>
            </a:r>
            <a:r>
              <a:rPr lang="fr-FR" dirty="0" smtClean="0"/>
              <a:t>.</a:t>
            </a:r>
            <a:endParaRPr lang="fr-FR" dirty="0"/>
          </a:p>
        </p:txBody>
      </p:sp>
    </p:spTree>
    <p:extLst>
      <p:ext uri="{BB962C8B-B14F-4D97-AF65-F5344CB8AC3E}">
        <p14:creationId xmlns:p14="http://schemas.microsoft.com/office/powerpoint/2010/main" val="14793934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Alèse à usage unique (protection de literie)</a:t>
            </a:r>
          </a:p>
          <a:p>
            <a:r>
              <a:rPr lang="fr-FR" dirty="0" smtClean="0"/>
              <a:t>Des serviettes hygiéniques +slip extensible</a:t>
            </a:r>
          </a:p>
          <a:p>
            <a:r>
              <a:rPr lang="fr-FR" dirty="0" smtClean="0"/>
              <a:t>Du papier essuie –tout</a:t>
            </a:r>
          </a:p>
          <a:p>
            <a:r>
              <a:rPr lang="fr-FR" dirty="0" smtClean="0"/>
              <a:t>Un vaporisateur de détergent désinfectant </a:t>
            </a:r>
          </a:p>
          <a:p>
            <a:r>
              <a:rPr lang="fr-FR" dirty="0" smtClean="0"/>
              <a:t>Un sachet poubelle</a:t>
            </a:r>
            <a:endParaRPr lang="fr-FR" dirty="0"/>
          </a:p>
        </p:txBody>
      </p:sp>
    </p:spTree>
    <p:extLst>
      <p:ext uri="{BB962C8B-B14F-4D97-AF65-F5344CB8AC3E}">
        <p14:creationId xmlns:p14="http://schemas.microsoft.com/office/powerpoint/2010/main" val="2664259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Le déroulement du soin</a:t>
            </a:r>
            <a:endParaRPr lang="fr-FR" b="1" dirty="0"/>
          </a:p>
        </p:txBody>
      </p:sp>
      <p:sp>
        <p:nvSpPr>
          <p:cNvPr id="3" name="Espace réservé du contenu 2"/>
          <p:cNvSpPr>
            <a:spLocks noGrp="1"/>
          </p:cNvSpPr>
          <p:nvPr>
            <p:ph idx="1"/>
          </p:nvPr>
        </p:nvSpPr>
        <p:spPr/>
        <p:txBody>
          <a:bodyPr/>
          <a:lstStyle/>
          <a:p>
            <a:r>
              <a:rPr lang="fr-FR" dirty="0" smtClean="0"/>
              <a:t>Fermer la porte ,les stores si nécessaires </a:t>
            </a:r>
          </a:p>
          <a:p>
            <a:r>
              <a:rPr lang="fr-FR" dirty="0" smtClean="0"/>
              <a:t>Utilisation d’une solution hydro alcoolique</a:t>
            </a:r>
          </a:p>
          <a:p>
            <a:r>
              <a:rPr lang="fr-FR" dirty="0" smtClean="0"/>
              <a:t>Préparer l’ensemble du matériel sur un plan propre décontaminé</a:t>
            </a:r>
          </a:p>
          <a:p>
            <a:r>
              <a:rPr lang="fr-FR" dirty="0" smtClean="0"/>
              <a:t>Prendre le plateau propre</a:t>
            </a:r>
          </a:p>
          <a:p>
            <a:r>
              <a:rPr lang="fr-FR" dirty="0" smtClean="0"/>
              <a:t>Déposer 6 compresses imbibées de savon neutre(ou anti septique selon prescription)</a:t>
            </a:r>
          </a:p>
        </p:txBody>
      </p:sp>
    </p:spTree>
    <p:extLst>
      <p:ext uri="{BB962C8B-B14F-4D97-AF65-F5344CB8AC3E}">
        <p14:creationId xmlns:p14="http://schemas.microsoft.com/office/powerpoint/2010/main" val="4129473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Déposer 7 compresses sèches(+1si indication d’antiseptique ou d’éosine)</a:t>
            </a:r>
          </a:p>
          <a:p>
            <a:r>
              <a:rPr lang="fr-FR" dirty="0" smtClean="0"/>
              <a:t>Remplir le flacon d’eau tiède </a:t>
            </a:r>
          </a:p>
          <a:p>
            <a:r>
              <a:rPr lang="fr-FR" dirty="0" smtClean="0"/>
              <a:t>Allonger la patiente, jambes pliées ,cuisses écartées</a:t>
            </a:r>
          </a:p>
          <a:p>
            <a:r>
              <a:rPr lang="fr-FR" dirty="0" smtClean="0"/>
              <a:t>Découvrir largement la région pelvienne en repliant la couverture</a:t>
            </a:r>
          </a:p>
          <a:p>
            <a:r>
              <a:rPr lang="fr-FR" dirty="0" smtClean="0"/>
              <a:t>Mettre l’alèse sous la patiente</a:t>
            </a:r>
            <a:endParaRPr lang="fr-FR" dirty="0"/>
          </a:p>
        </p:txBody>
      </p:sp>
    </p:spTree>
    <p:extLst>
      <p:ext uri="{BB962C8B-B14F-4D97-AF65-F5344CB8AC3E}">
        <p14:creationId xmlns:p14="http://schemas.microsoft.com/office/powerpoint/2010/main" val="42486134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Placé le bassin propre sous les fesses de la patiente </a:t>
            </a:r>
          </a:p>
          <a:p>
            <a:r>
              <a:rPr lang="fr-FR" dirty="0" smtClean="0"/>
              <a:t>Enfiler des gants à usage unique </a:t>
            </a:r>
          </a:p>
          <a:p>
            <a:r>
              <a:rPr lang="fr-FR" dirty="0" smtClean="0"/>
              <a:t>Arroser la vulve et la région périnéale avec l’eau tiède </a:t>
            </a:r>
          </a:p>
          <a:p>
            <a:r>
              <a:rPr lang="fr-FR" dirty="0" smtClean="0"/>
              <a:t>Effectuer le soin toujours du pubis vers l’anus sans jamais remonter </a:t>
            </a:r>
          </a:p>
          <a:p>
            <a:r>
              <a:rPr lang="fr-FR" dirty="0" smtClean="0"/>
              <a:t>Changer de compresses à chaque étape    </a:t>
            </a:r>
            <a:endParaRPr lang="fr-FR" dirty="0"/>
          </a:p>
        </p:txBody>
      </p:sp>
    </p:spTree>
    <p:extLst>
      <p:ext uri="{BB962C8B-B14F-4D97-AF65-F5344CB8AC3E}">
        <p14:creationId xmlns:p14="http://schemas.microsoft.com/office/powerpoint/2010/main" val="37285911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Nettoyer comme suit :</a:t>
            </a:r>
          </a:p>
          <a:p>
            <a:pPr lvl="1">
              <a:buFont typeface="Wingdings" pitchFamily="2" charset="2"/>
              <a:buChar char="v"/>
            </a:pPr>
            <a:r>
              <a:rPr lang="fr-FR" dirty="0" smtClean="0"/>
              <a:t>     le pubis et la racine des cuisses </a:t>
            </a:r>
          </a:p>
          <a:p>
            <a:pPr lvl="1">
              <a:buFont typeface="Wingdings" pitchFamily="2" charset="2"/>
              <a:buChar char="v"/>
            </a:pPr>
            <a:r>
              <a:rPr lang="fr-FR" dirty="0" smtClean="0"/>
              <a:t>     la grande lèvre gauche</a:t>
            </a:r>
          </a:p>
          <a:p>
            <a:pPr lvl="1">
              <a:buFont typeface="Wingdings" pitchFamily="2" charset="2"/>
              <a:buChar char="v"/>
            </a:pPr>
            <a:r>
              <a:rPr lang="fr-FR" dirty="0"/>
              <a:t> </a:t>
            </a:r>
            <a:r>
              <a:rPr lang="fr-FR" dirty="0" smtClean="0"/>
              <a:t>    la grande lèvre droite</a:t>
            </a:r>
          </a:p>
          <a:p>
            <a:pPr lvl="1">
              <a:buFont typeface="Wingdings" pitchFamily="2" charset="2"/>
              <a:buChar char="v"/>
            </a:pPr>
            <a:r>
              <a:rPr lang="fr-FR" dirty="0"/>
              <a:t> </a:t>
            </a:r>
            <a:r>
              <a:rPr lang="fr-FR" dirty="0" smtClean="0"/>
              <a:t>    la petite lèvre gauche</a:t>
            </a:r>
          </a:p>
          <a:p>
            <a:pPr lvl="1">
              <a:buFont typeface="Wingdings" pitchFamily="2" charset="2"/>
              <a:buChar char="v"/>
            </a:pPr>
            <a:r>
              <a:rPr lang="fr-FR" dirty="0"/>
              <a:t> </a:t>
            </a:r>
            <a:r>
              <a:rPr lang="fr-FR" dirty="0" smtClean="0"/>
              <a:t>    la petite lèvre droite</a:t>
            </a:r>
          </a:p>
          <a:p>
            <a:pPr lvl="1">
              <a:buFont typeface="Wingdings" pitchFamily="2" charset="2"/>
              <a:buChar char="v"/>
            </a:pPr>
            <a:r>
              <a:rPr lang="fr-FR" dirty="0"/>
              <a:t> </a:t>
            </a:r>
            <a:r>
              <a:rPr lang="fr-FR" dirty="0" smtClean="0"/>
              <a:t>    la partie médiane</a:t>
            </a:r>
            <a:endParaRPr lang="fr-FR" dirty="0"/>
          </a:p>
        </p:txBody>
      </p:sp>
    </p:spTree>
    <p:extLst>
      <p:ext uri="{BB962C8B-B14F-4D97-AF65-F5344CB8AC3E}">
        <p14:creationId xmlns:p14="http://schemas.microsoft.com/office/powerpoint/2010/main" val="36828686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Rincer la vulve et la région périnéale</a:t>
            </a:r>
          </a:p>
          <a:p>
            <a:r>
              <a:rPr lang="fr-FR" dirty="0" smtClean="0"/>
              <a:t>Sécher avec les compresses </a:t>
            </a:r>
          </a:p>
          <a:p>
            <a:r>
              <a:rPr lang="fr-FR" dirty="0" smtClean="0"/>
              <a:t>Soit appliquer l’antiseptique de la même gamme que le savon selon prescription </a:t>
            </a:r>
          </a:p>
          <a:p>
            <a:r>
              <a:rPr lang="fr-FR" dirty="0" smtClean="0"/>
              <a:t>Soit appliquer l’éosine après un savon neutre selon prescription </a:t>
            </a:r>
          </a:p>
          <a:p>
            <a:r>
              <a:rPr lang="fr-FR" dirty="0" smtClean="0"/>
              <a:t>Placer un pansement vulvaire </a:t>
            </a:r>
            <a:endParaRPr lang="fr-FR" dirty="0"/>
          </a:p>
        </p:txBody>
      </p:sp>
    </p:spTree>
    <p:extLst>
      <p:ext uri="{BB962C8B-B14F-4D97-AF65-F5344CB8AC3E}">
        <p14:creationId xmlns:p14="http://schemas.microsoft.com/office/powerpoint/2010/main" val="2188342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Ôter le bassin ,sécher les fesses </a:t>
            </a:r>
          </a:p>
          <a:p>
            <a:r>
              <a:rPr lang="fr-FR" dirty="0" smtClean="0"/>
              <a:t>Enfiler le slip </a:t>
            </a:r>
          </a:p>
          <a:p>
            <a:r>
              <a:rPr lang="fr-FR" dirty="0" smtClean="0"/>
              <a:t>Réinstaller la patiente </a:t>
            </a:r>
          </a:p>
          <a:p>
            <a:r>
              <a:rPr lang="fr-FR" dirty="0" smtClean="0"/>
              <a:t>Vider et rincer avec la douchette </a:t>
            </a:r>
          </a:p>
          <a:p>
            <a:r>
              <a:rPr lang="fr-FR" dirty="0" smtClean="0"/>
              <a:t>Nettoyer désinfecter le bassin avec un essuie-tout imprégné de détergent désinfectant </a:t>
            </a:r>
            <a:endParaRPr lang="fr-FR" dirty="0"/>
          </a:p>
        </p:txBody>
      </p:sp>
    </p:spTree>
    <p:extLst>
      <p:ext uri="{BB962C8B-B14F-4D97-AF65-F5344CB8AC3E}">
        <p14:creationId xmlns:p14="http://schemas.microsoft.com/office/powerpoint/2010/main" val="23166590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Respecter le temps de contact</a:t>
            </a:r>
          </a:p>
          <a:p>
            <a:r>
              <a:rPr lang="fr-FR" dirty="0" smtClean="0"/>
              <a:t>Ôter les gants et les jeter </a:t>
            </a:r>
          </a:p>
          <a:p>
            <a:r>
              <a:rPr lang="fr-FR" dirty="0" smtClean="0"/>
              <a:t>Décontaminer le plan de travail</a:t>
            </a:r>
          </a:p>
          <a:p>
            <a:r>
              <a:rPr lang="fr-FR" dirty="0" smtClean="0"/>
              <a:t>Sha</a:t>
            </a:r>
          </a:p>
          <a:p>
            <a:endParaRPr lang="fr-FR" dirty="0"/>
          </a:p>
        </p:txBody>
      </p:sp>
    </p:spTree>
    <p:extLst>
      <p:ext uri="{BB962C8B-B14F-4D97-AF65-F5344CB8AC3E}">
        <p14:creationId xmlns:p14="http://schemas.microsoft.com/office/powerpoint/2010/main" val="10551795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Soin de l’épisiotomie </a:t>
            </a:r>
            <a:endParaRPr lang="fr-FR" b="1" dirty="0"/>
          </a:p>
        </p:txBody>
      </p:sp>
      <p:sp>
        <p:nvSpPr>
          <p:cNvPr id="3" name="Espace réservé du contenu 2"/>
          <p:cNvSpPr>
            <a:spLocks noGrp="1"/>
          </p:cNvSpPr>
          <p:nvPr>
            <p:ph idx="1"/>
          </p:nvPr>
        </p:nvSpPr>
        <p:spPr/>
        <p:txBody>
          <a:bodyPr>
            <a:normAutofit lnSpcReduction="10000"/>
          </a:bodyPr>
          <a:lstStyle/>
          <a:p>
            <a:pPr marL="571500" indent="-571500">
              <a:buFont typeface="+mj-lt"/>
              <a:buAutoNum type="romanUcPeriod"/>
            </a:pPr>
            <a:r>
              <a:rPr lang="fr-FR" b="1" dirty="0" smtClean="0"/>
              <a:t>Plan:</a:t>
            </a:r>
          </a:p>
          <a:p>
            <a:pPr marL="571500" indent="-571500">
              <a:buFont typeface="+mj-lt"/>
              <a:buAutoNum type="romanUcPeriod"/>
            </a:pPr>
            <a:r>
              <a:rPr lang="fr-FR" b="1" dirty="0" smtClean="0"/>
              <a:t>Introduction </a:t>
            </a:r>
          </a:p>
          <a:p>
            <a:pPr marL="571500" indent="-571500">
              <a:buFont typeface="+mj-lt"/>
              <a:buAutoNum type="romanUcPeriod"/>
            </a:pPr>
            <a:r>
              <a:rPr lang="fr-FR" b="1" dirty="0" smtClean="0"/>
              <a:t>Définition</a:t>
            </a:r>
          </a:p>
          <a:p>
            <a:pPr marL="571500" indent="-571500">
              <a:buFont typeface="+mj-lt"/>
              <a:buAutoNum type="romanUcPeriod"/>
            </a:pPr>
            <a:r>
              <a:rPr lang="fr-FR" b="1" dirty="0" smtClean="0"/>
              <a:t>Indications de l’épisiotomie</a:t>
            </a:r>
          </a:p>
          <a:p>
            <a:pPr marL="571500" indent="-571500">
              <a:buFont typeface="+mj-lt"/>
              <a:buAutoNum type="romanUcPeriod"/>
            </a:pPr>
            <a:r>
              <a:rPr lang="fr-FR" b="1" dirty="0" smtClean="0"/>
              <a:t>Les types d’épisiotomie</a:t>
            </a:r>
          </a:p>
          <a:p>
            <a:pPr marL="571500" indent="-571500">
              <a:buFont typeface="+mj-lt"/>
              <a:buAutoNum type="romanUcPeriod"/>
            </a:pPr>
            <a:r>
              <a:rPr lang="fr-FR" b="1" dirty="0" smtClean="0"/>
              <a:t>Fiche technique</a:t>
            </a:r>
          </a:p>
          <a:p>
            <a:pPr lvl="1">
              <a:buFont typeface="Wingdings" pitchFamily="2" charset="2"/>
              <a:buChar char="ü"/>
            </a:pPr>
            <a:r>
              <a:rPr lang="fr-FR" b="1" dirty="0"/>
              <a:t> </a:t>
            </a:r>
            <a:r>
              <a:rPr lang="fr-FR" b="1" dirty="0" smtClean="0"/>
              <a:t>   matériel </a:t>
            </a:r>
          </a:p>
          <a:p>
            <a:pPr lvl="1">
              <a:buFont typeface="Wingdings" pitchFamily="2" charset="2"/>
              <a:buChar char="ü"/>
            </a:pPr>
            <a:r>
              <a:rPr lang="fr-FR" b="1" dirty="0"/>
              <a:t> </a:t>
            </a:r>
            <a:r>
              <a:rPr lang="fr-FR" b="1" dirty="0" smtClean="0"/>
              <a:t>   Déroulement du soin</a:t>
            </a:r>
          </a:p>
          <a:p>
            <a:endParaRPr lang="fr-FR" dirty="0"/>
          </a:p>
        </p:txBody>
      </p:sp>
    </p:spTree>
    <p:extLst>
      <p:ext uri="{BB962C8B-B14F-4D97-AF65-F5344CB8AC3E}">
        <p14:creationId xmlns:p14="http://schemas.microsoft.com/office/powerpoint/2010/main" val="10900012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Introduction </a:t>
            </a:r>
            <a:endParaRPr lang="fr-FR" b="1" dirty="0"/>
          </a:p>
        </p:txBody>
      </p:sp>
      <p:sp>
        <p:nvSpPr>
          <p:cNvPr id="3" name="Espace réservé du contenu 2"/>
          <p:cNvSpPr>
            <a:spLocks noGrp="1"/>
          </p:cNvSpPr>
          <p:nvPr>
            <p:ph idx="1"/>
          </p:nvPr>
        </p:nvSpPr>
        <p:spPr/>
        <p:txBody>
          <a:bodyPr/>
          <a:lstStyle/>
          <a:p>
            <a:endParaRPr lang="fr-FR" dirty="0" smtClean="0"/>
          </a:p>
          <a:p>
            <a:endParaRPr lang="fr-FR" dirty="0"/>
          </a:p>
        </p:txBody>
      </p:sp>
    </p:spTree>
    <p:extLst>
      <p:ext uri="{BB962C8B-B14F-4D97-AF65-F5344CB8AC3E}">
        <p14:creationId xmlns:p14="http://schemas.microsoft.com/office/powerpoint/2010/main" val="19633479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Objectifs spécifiques</a:t>
            </a:r>
            <a:endParaRPr lang="fr-FR" b="1" dirty="0">
              <a:solidFill>
                <a:schemeClr val="tx1"/>
              </a:solidFill>
            </a:endParaRPr>
          </a:p>
        </p:txBody>
      </p:sp>
      <p:sp>
        <p:nvSpPr>
          <p:cNvPr id="3" name="Espace réservé du contenu 2"/>
          <p:cNvSpPr>
            <a:spLocks noGrp="1"/>
          </p:cNvSpPr>
          <p:nvPr>
            <p:ph idx="1"/>
          </p:nvPr>
        </p:nvSpPr>
        <p:spPr/>
        <p:txBody>
          <a:bodyPr>
            <a:normAutofit/>
          </a:bodyPr>
          <a:lstStyle/>
          <a:p>
            <a:r>
              <a:rPr lang="fr-FR" b="1" dirty="0" smtClean="0"/>
              <a:t>L’ étudiant 2éme de santé publique DECD:</a:t>
            </a:r>
          </a:p>
          <a:p>
            <a:r>
              <a:rPr lang="fr-FR" b="1" dirty="0" smtClean="0"/>
              <a:t>Citer les organes génitaux de la femme</a:t>
            </a:r>
          </a:p>
          <a:p>
            <a:r>
              <a:rPr lang="fr-FR" b="1" dirty="0" smtClean="0"/>
              <a:t>Définir toilette vulvaire sans se référer au     cours                                                                                                                            </a:t>
            </a:r>
          </a:p>
          <a:p>
            <a:r>
              <a:rPr lang="fr-FR" b="1" dirty="0" smtClean="0"/>
              <a:t>Connaitre les indications dela toilette vulvaire.</a:t>
            </a:r>
          </a:p>
          <a:p>
            <a:endParaRPr lang="fr-FR" b="1" dirty="0"/>
          </a:p>
          <a:p>
            <a:endParaRPr lang="fr-FR" b="1" dirty="0" smtClean="0"/>
          </a:p>
          <a:p>
            <a:endParaRPr lang="fr-FR" b="1" dirty="0" smtClean="0"/>
          </a:p>
          <a:p>
            <a:endParaRPr lang="fr-FR" dirty="0"/>
          </a:p>
        </p:txBody>
      </p:sp>
    </p:spTree>
    <p:extLst>
      <p:ext uri="{BB962C8B-B14F-4D97-AF65-F5344CB8AC3E}">
        <p14:creationId xmlns:p14="http://schemas.microsoft.com/office/powerpoint/2010/main" val="14540980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Définition </a:t>
            </a:r>
            <a:endParaRPr lang="fr-FR" b="1" dirty="0"/>
          </a:p>
        </p:txBody>
      </p:sp>
      <p:sp>
        <p:nvSpPr>
          <p:cNvPr id="3" name="Espace réservé du contenu 2"/>
          <p:cNvSpPr>
            <a:spLocks noGrp="1"/>
          </p:cNvSpPr>
          <p:nvPr>
            <p:ph idx="1"/>
          </p:nvPr>
        </p:nvSpPr>
        <p:spPr/>
        <p:txBody>
          <a:bodyPr>
            <a:normAutofit fontScale="92500" lnSpcReduction="10000"/>
          </a:bodyPr>
          <a:lstStyle/>
          <a:p>
            <a:r>
              <a:rPr lang="fr-FR" dirty="0" smtClean="0"/>
              <a:t>Au moment de l’accouchement ,l’ épisiotomie consiste à pratiquer ,par le médecin accoucheur ou la sage femme ,une petite incision chirurgicale de quelque centimètres au niveau de la vulve sur la paroi vaginale et sur les muscles du périnée afin de permettre au bébé une sortie plus facile</a:t>
            </a:r>
          </a:p>
          <a:p>
            <a:endParaRPr lang="fr-FR" b="1" dirty="0"/>
          </a:p>
          <a:p>
            <a:r>
              <a:rPr lang="fr-FR" b="1" dirty="0" smtClean="0"/>
              <a:t>ErickCamus,NazbanouHeim&amp; soins infirmiers en maternité et au personne atteintes d’affections gynécologiques 2 édition MASSON 1997,Paris</a:t>
            </a:r>
            <a:endParaRPr lang="fr-FR" b="1" dirty="0"/>
          </a:p>
        </p:txBody>
      </p:sp>
    </p:spTree>
    <p:extLst>
      <p:ext uri="{BB962C8B-B14F-4D97-AF65-F5344CB8AC3E}">
        <p14:creationId xmlns:p14="http://schemas.microsoft.com/office/powerpoint/2010/main" val="36457350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Indications </a:t>
            </a:r>
            <a:endParaRPr lang="fr-FR" b="1" dirty="0"/>
          </a:p>
        </p:txBody>
      </p:sp>
      <p:sp>
        <p:nvSpPr>
          <p:cNvPr id="3" name="Espace réservé du contenu 2"/>
          <p:cNvSpPr>
            <a:spLocks noGrp="1"/>
          </p:cNvSpPr>
          <p:nvPr>
            <p:ph idx="1"/>
          </p:nvPr>
        </p:nvSpPr>
        <p:spPr/>
        <p:txBody>
          <a:bodyPr/>
          <a:lstStyle/>
          <a:p>
            <a:pPr marL="0" indent="0">
              <a:buNone/>
            </a:pPr>
            <a:r>
              <a:rPr lang="fr-FR" dirty="0" smtClean="0"/>
              <a:t>Les indication peuvent être  maternelles  (périnée rigide, les tètes volumineuses des macrosomies ,accouchement du siège chez la primipare, le dégagement en occipito-sacré, la dystocie des épaules, cas d’extraction instrumentale…)ou fœtales (souffrance fœtal aigué, accouchement prématuré…). </a:t>
            </a:r>
            <a:endParaRPr lang="fr-FR" dirty="0"/>
          </a:p>
        </p:txBody>
      </p:sp>
    </p:spTree>
    <p:extLst>
      <p:ext uri="{BB962C8B-B14F-4D97-AF65-F5344CB8AC3E}">
        <p14:creationId xmlns:p14="http://schemas.microsoft.com/office/powerpoint/2010/main" val="40281405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smtClean="0"/>
              <a:t>Les types d’épisiotomies </a:t>
            </a:r>
            <a:endParaRPr lang="fr-FR" b="1" dirty="0"/>
          </a:p>
        </p:txBody>
      </p:sp>
      <p:sp>
        <p:nvSpPr>
          <p:cNvPr id="3" name="Espace réservé du contenu 2"/>
          <p:cNvSpPr>
            <a:spLocks noGrp="1"/>
          </p:cNvSpPr>
          <p:nvPr>
            <p:ph idx="1"/>
          </p:nvPr>
        </p:nvSpPr>
        <p:spPr/>
        <p:txBody>
          <a:bodyPr/>
          <a:lstStyle/>
          <a:p>
            <a:pPr marL="0" indent="0">
              <a:buNone/>
            </a:pPr>
            <a:r>
              <a:rPr lang="fr-FR" dirty="0" smtClean="0"/>
              <a:t>    A  -L’épisiotomie latérale:</a:t>
            </a:r>
          </a:p>
          <a:p>
            <a:r>
              <a:rPr lang="fr-FR" dirty="0" smtClean="0"/>
              <a:t>La plus fréquemment utilisée, souvent à droite  son avantage est d’éviter les déchirures anales ou ano -rectales en cas de l’extension accidentelle de l’épisiotomie</a:t>
            </a:r>
          </a:p>
        </p:txBody>
      </p:sp>
    </p:spTree>
    <p:extLst>
      <p:ext uri="{BB962C8B-B14F-4D97-AF65-F5344CB8AC3E}">
        <p14:creationId xmlns:p14="http://schemas.microsoft.com/office/powerpoint/2010/main" val="12525336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a:bodyPr>
          <a:lstStyle/>
          <a:p>
            <a:pPr marL="0" indent="0">
              <a:buNone/>
            </a:pPr>
            <a:r>
              <a:rPr lang="fr-FR" dirty="0" smtClean="0"/>
              <a:t>    B  -L’épisiotomie </a:t>
            </a:r>
            <a:r>
              <a:rPr lang="fr-FR" dirty="0"/>
              <a:t>médiane:</a:t>
            </a:r>
          </a:p>
          <a:p>
            <a:r>
              <a:rPr lang="fr-FR" dirty="0"/>
              <a:t>Sur la ligne médiane verticale; ses avantages sont le respect des vaisseaux et las nerfs  </a:t>
            </a:r>
            <a:r>
              <a:rPr lang="fr-FR" dirty="0" smtClean="0"/>
              <a:t>du</a:t>
            </a:r>
          </a:p>
          <a:p>
            <a:r>
              <a:rPr lang="fr-FR" dirty="0" smtClean="0"/>
              <a:t>Périnée et la simplicité de la réparation; son inconvénient est le risque de l’extension accidentelle vers l’anus et le rectum;</a:t>
            </a:r>
          </a:p>
          <a:p>
            <a:endParaRPr lang="fr-FR" dirty="0"/>
          </a:p>
        </p:txBody>
      </p:sp>
    </p:spTree>
    <p:extLst>
      <p:ext uri="{BB962C8B-B14F-4D97-AF65-F5344CB8AC3E}">
        <p14:creationId xmlns:p14="http://schemas.microsoft.com/office/powerpoint/2010/main" val="38235733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a:bodyPr>
          <a:lstStyle/>
          <a:p>
            <a:pPr marL="0" indent="0">
              <a:buNone/>
            </a:pPr>
            <a:r>
              <a:rPr lang="fr-FR" dirty="0"/>
              <a:t> </a:t>
            </a:r>
            <a:r>
              <a:rPr lang="fr-FR" dirty="0" smtClean="0"/>
              <a:t>  C  -l’épisiotomie médio-latérale:</a:t>
            </a:r>
          </a:p>
          <a:p>
            <a:r>
              <a:rPr lang="fr-FR" dirty="0" smtClean="0"/>
              <a:t>C’est incision est au départ médiane sur 2 à 3 cm puis latérale vers le coté droit ou gauche dans le but de respecter l’anus et le rectum.</a:t>
            </a:r>
          </a:p>
          <a:p>
            <a:pPr marL="0" indent="0">
              <a:buNone/>
            </a:pPr>
            <a:r>
              <a:rPr lang="fr-FR" dirty="0" smtClean="0"/>
              <a:t> </a:t>
            </a:r>
            <a:endParaRPr lang="fr-FR" dirty="0"/>
          </a:p>
        </p:txBody>
      </p:sp>
    </p:spTree>
    <p:extLst>
      <p:ext uri="{BB962C8B-B14F-4D97-AF65-F5344CB8AC3E}">
        <p14:creationId xmlns:p14="http://schemas.microsoft.com/office/powerpoint/2010/main" val="7385510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smtClean="0"/>
              <a:t>La  </a:t>
            </a:r>
            <a:r>
              <a:rPr lang="fr-FR" dirty="0"/>
              <a:t>réfection de l’épisiotomie (épisiorraphie; épisiorraphy):</a:t>
            </a:r>
          </a:p>
          <a:p>
            <a:r>
              <a:rPr lang="fr-FR" dirty="0"/>
              <a:t>Parfois est peut appelée aussi  «  périnéorraphie »  </a:t>
            </a:r>
            <a:r>
              <a:rPr lang="fr-FR" dirty="0" smtClean="0"/>
              <a:t>(graphie ,</a:t>
            </a:r>
            <a:r>
              <a:rPr lang="fr-FR" dirty="0"/>
              <a:t>du grec « suture »,donc c’est « la suture du périnée déchiré ou sectionné ».  </a:t>
            </a:r>
          </a:p>
          <a:p>
            <a:endParaRPr lang="fr-FR" dirty="0"/>
          </a:p>
        </p:txBody>
      </p:sp>
    </p:spTree>
    <p:extLst>
      <p:ext uri="{BB962C8B-B14F-4D97-AF65-F5344CB8AC3E}">
        <p14:creationId xmlns:p14="http://schemas.microsoft.com/office/powerpoint/2010/main" val="1583690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IV- Fiche technique </a:t>
            </a:r>
          </a:p>
        </p:txBody>
      </p:sp>
      <p:sp>
        <p:nvSpPr>
          <p:cNvPr id="3" name="Espace réservé du contenu 2"/>
          <p:cNvSpPr>
            <a:spLocks noGrp="1"/>
          </p:cNvSpPr>
          <p:nvPr>
            <p:ph idx="1"/>
          </p:nvPr>
        </p:nvSpPr>
        <p:spPr/>
        <p:txBody>
          <a:bodyPr>
            <a:normAutofit lnSpcReduction="10000"/>
          </a:bodyPr>
          <a:lstStyle/>
          <a:p>
            <a:r>
              <a:rPr lang="fr-FR" dirty="0"/>
              <a:t>1 –le matériel:</a:t>
            </a:r>
          </a:p>
          <a:p>
            <a:r>
              <a:rPr lang="fr-FR" dirty="0"/>
              <a:t>Des gants non stériles</a:t>
            </a:r>
          </a:p>
          <a:p>
            <a:r>
              <a:rPr lang="fr-FR" dirty="0"/>
              <a:t>Des compresses non stériles</a:t>
            </a:r>
          </a:p>
          <a:p>
            <a:r>
              <a:rPr lang="fr-FR" dirty="0"/>
              <a:t>Un plateau </a:t>
            </a:r>
          </a:p>
          <a:p>
            <a:r>
              <a:rPr lang="fr-FR" dirty="0"/>
              <a:t>Du savon dilué</a:t>
            </a:r>
          </a:p>
          <a:p>
            <a:r>
              <a:rPr lang="fr-FR" dirty="0"/>
              <a:t>Un bassin</a:t>
            </a:r>
          </a:p>
          <a:p>
            <a:r>
              <a:rPr lang="fr-FR" dirty="0"/>
              <a:t>Un anti septique selon prescription</a:t>
            </a:r>
          </a:p>
          <a:p>
            <a:r>
              <a:rPr lang="fr-FR" dirty="0"/>
              <a:t>Un haricot à usage unique pour les déchets</a:t>
            </a:r>
          </a:p>
          <a:p>
            <a:endParaRPr lang="fr-FR" dirty="0"/>
          </a:p>
          <a:p>
            <a:endParaRPr lang="fr-FR" dirty="0"/>
          </a:p>
        </p:txBody>
      </p:sp>
    </p:spTree>
    <p:extLst>
      <p:ext uri="{BB962C8B-B14F-4D97-AF65-F5344CB8AC3E}">
        <p14:creationId xmlns:p14="http://schemas.microsoft.com/office/powerpoint/2010/main" val="3305170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Alèse à usage unique (protection de literie)</a:t>
            </a:r>
          </a:p>
          <a:p>
            <a:r>
              <a:rPr lang="fr-FR" dirty="0"/>
              <a:t>Des serviettes hygiéniques +slip extensible</a:t>
            </a:r>
          </a:p>
          <a:p>
            <a:r>
              <a:rPr lang="fr-FR" dirty="0"/>
              <a:t>Du papier essuie –tout</a:t>
            </a:r>
          </a:p>
          <a:p>
            <a:r>
              <a:rPr lang="fr-FR" dirty="0"/>
              <a:t>Un vaporisateur de détergent désinfectant </a:t>
            </a:r>
          </a:p>
          <a:p>
            <a:r>
              <a:rPr lang="fr-FR" dirty="0"/>
              <a:t>Un sachet poubelle</a:t>
            </a:r>
          </a:p>
          <a:p>
            <a:endParaRPr lang="fr-FR" dirty="0"/>
          </a:p>
        </p:txBody>
      </p:sp>
    </p:spTree>
    <p:extLst>
      <p:ext uri="{BB962C8B-B14F-4D97-AF65-F5344CB8AC3E}">
        <p14:creationId xmlns:p14="http://schemas.microsoft.com/office/powerpoint/2010/main" val="41144348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Le déroulement du soin</a:t>
            </a:r>
          </a:p>
        </p:txBody>
      </p:sp>
      <p:sp>
        <p:nvSpPr>
          <p:cNvPr id="3" name="Espace réservé du contenu 2"/>
          <p:cNvSpPr>
            <a:spLocks noGrp="1"/>
          </p:cNvSpPr>
          <p:nvPr>
            <p:ph idx="1"/>
          </p:nvPr>
        </p:nvSpPr>
        <p:spPr/>
        <p:txBody>
          <a:bodyPr/>
          <a:lstStyle/>
          <a:p>
            <a:r>
              <a:rPr lang="fr-FR" dirty="0"/>
              <a:t>Fermer la porte ,les stores si nécessaires </a:t>
            </a:r>
          </a:p>
          <a:p>
            <a:r>
              <a:rPr lang="fr-FR" dirty="0"/>
              <a:t>Utilisation d’une solution hydro alcoolique</a:t>
            </a:r>
          </a:p>
          <a:p>
            <a:r>
              <a:rPr lang="fr-FR" dirty="0"/>
              <a:t>Préparer l’ensemble du matériel sur un plan propre décontaminé</a:t>
            </a:r>
          </a:p>
          <a:p>
            <a:r>
              <a:rPr lang="fr-FR" dirty="0"/>
              <a:t>Prendre le plateau propre</a:t>
            </a:r>
          </a:p>
          <a:p>
            <a:r>
              <a:rPr lang="fr-FR" dirty="0"/>
              <a:t>Déposer 6 compresses imbibées de savon neutre(ou anti septique selon prescription)</a:t>
            </a:r>
          </a:p>
          <a:p>
            <a:endParaRPr lang="fr-FR" dirty="0"/>
          </a:p>
        </p:txBody>
      </p:sp>
    </p:spTree>
    <p:extLst>
      <p:ext uri="{BB962C8B-B14F-4D97-AF65-F5344CB8AC3E}">
        <p14:creationId xmlns:p14="http://schemas.microsoft.com/office/powerpoint/2010/main" val="26958385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Déposer 7 compresses sèches(+1si indication d’antiseptique ou d’éosine)</a:t>
            </a:r>
          </a:p>
          <a:p>
            <a:r>
              <a:rPr lang="fr-FR" dirty="0"/>
              <a:t>Remplir le flacon d’eau tiède </a:t>
            </a:r>
          </a:p>
          <a:p>
            <a:r>
              <a:rPr lang="fr-FR" dirty="0"/>
              <a:t>Allonger la patiente, jambes pliées ,cuisses écartées</a:t>
            </a:r>
          </a:p>
          <a:p>
            <a:r>
              <a:rPr lang="fr-FR" dirty="0"/>
              <a:t>Découvrir largement la région pelvienne en repliant la couverture</a:t>
            </a:r>
          </a:p>
          <a:p>
            <a:r>
              <a:rPr lang="fr-FR" dirty="0"/>
              <a:t>Mettre l’alèse sous la patiente</a:t>
            </a:r>
          </a:p>
          <a:p>
            <a:endParaRPr lang="fr-FR" dirty="0"/>
          </a:p>
        </p:txBody>
      </p:sp>
    </p:spTree>
    <p:extLst>
      <p:ext uri="{BB962C8B-B14F-4D97-AF65-F5344CB8AC3E}">
        <p14:creationId xmlns:p14="http://schemas.microsoft.com/office/powerpoint/2010/main" val="1086905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chemeClr val="tx1"/>
                </a:solidFill>
              </a:rPr>
              <a:t>                  PLAN (ANATOMIE)</a:t>
            </a:r>
            <a:endParaRPr lang="fr-FR" b="1" dirty="0">
              <a:solidFill>
                <a:schemeClr val="tx1"/>
              </a:solidFill>
            </a:endParaRPr>
          </a:p>
        </p:txBody>
      </p:sp>
      <p:sp>
        <p:nvSpPr>
          <p:cNvPr id="3" name="Espace réservé du contenu 2"/>
          <p:cNvSpPr>
            <a:spLocks noGrp="1"/>
          </p:cNvSpPr>
          <p:nvPr>
            <p:ph idx="1"/>
          </p:nvPr>
        </p:nvSpPr>
        <p:spPr>
          <a:xfrm>
            <a:off x="1043492" y="2440303"/>
            <a:ext cx="6777317" cy="3508977"/>
          </a:xfrm>
        </p:spPr>
        <p:txBody>
          <a:bodyPr/>
          <a:lstStyle/>
          <a:p>
            <a:r>
              <a:rPr lang="fr-FR" b="1" dirty="0" smtClean="0"/>
              <a:t>Les organes génitaux de la femme sont constitués:</a:t>
            </a:r>
          </a:p>
          <a:p>
            <a:r>
              <a:rPr lang="fr-FR" b="1" dirty="0" smtClean="0"/>
              <a:t>Du périnée</a:t>
            </a:r>
          </a:p>
          <a:p>
            <a:r>
              <a:rPr lang="fr-FR" b="1" dirty="0" smtClean="0"/>
              <a:t>De la vulve</a:t>
            </a:r>
          </a:p>
          <a:p>
            <a:r>
              <a:rPr lang="fr-FR" b="1" dirty="0" smtClean="0"/>
              <a:t>Des glandes annexes(Skene et Bartholin)</a:t>
            </a:r>
          </a:p>
          <a:p>
            <a:r>
              <a:rPr lang="fr-FR" b="1" dirty="0" smtClean="0"/>
              <a:t>Des glandes mammaires</a:t>
            </a:r>
            <a:endParaRPr lang="fr-FR" b="1" dirty="0"/>
          </a:p>
        </p:txBody>
      </p:sp>
    </p:spTree>
    <p:extLst>
      <p:ext uri="{BB962C8B-B14F-4D97-AF65-F5344CB8AC3E}">
        <p14:creationId xmlns:p14="http://schemas.microsoft.com/office/powerpoint/2010/main" val="36723486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Nettoyer comme suit :</a:t>
            </a:r>
          </a:p>
          <a:p>
            <a:r>
              <a:rPr lang="fr-FR" dirty="0"/>
              <a:t>     le pubis et la racine des cuisses </a:t>
            </a:r>
          </a:p>
          <a:p>
            <a:r>
              <a:rPr lang="fr-FR" dirty="0"/>
              <a:t>     la grande lèvre gauche</a:t>
            </a:r>
          </a:p>
          <a:p>
            <a:r>
              <a:rPr lang="fr-FR" dirty="0"/>
              <a:t>     la grande lèvre droite</a:t>
            </a:r>
          </a:p>
          <a:p>
            <a:r>
              <a:rPr lang="fr-FR" dirty="0"/>
              <a:t>     la petite lèvre gauche</a:t>
            </a:r>
          </a:p>
          <a:p>
            <a:r>
              <a:rPr lang="fr-FR" dirty="0"/>
              <a:t>     la petite lèvre droite</a:t>
            </a:r>
          </a:p>
          <a:p>
            <a:r>
              <a:rPr lang="fr-FR" dirty="0"/>
              <a:t>     la partie médiane</a:t>
            </a:r>
          </a:p>
        </p:txBody>
      </p:sp>
    </p:spTree>
    <p:extLst>
      <p:ext uri="{BB962C8B-B14F-4D97-AF65-F5344CB8AC3E}">
        <p14:creationId xmlns:p14="http://schemas.microsoft.com/office/powerpoint/2010/main" val="3457118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Rincer la vulve et la région périnéale</a:t>
            </a:r>
          </a:p>
          <a:p>
            <a:r>
              <a:rPr lang="fr-FR" dirty="0"/>
              <a:t>Sécher avec les compresses </a:t>
            </a:r>
          </a:p>
          <a:p>
            <a:r>
              <a:rPr lang="fr-FR" dirty="0"/>
              <a:t>Soit appliquer l’antiseptique de la même gamme que le savon selon prescription </a:t>
            </a:r>
          </a:p>
          <a:p>
            <a:r>
              <a:rPr lang="fr-FR" dirty="0"/>
              <a:t>Soit appliquer l’éosine après un savon neutre selon prescription </a:t>
            </a:r>
          </a:p>
          <a:p>
            <a:r>
              <a:rPr lang="fr-FR" dirty="0"/>
              <a:t>Placer un pansement vulvaire </a:t>
            </a:r>
          </a:p>
          <a:p>
            <a:endParaRPr lang="fr-FR" dirty="0"/>
          </a:p>
        </p:txBody>
      </p:sp>
    </p:spTree>
    <p:extLst>
      <p:ext uri="{BB962C8B-B14F-4D97-AF65-F5344CB8AC3E}">
        <p14:creationId xmlns:p14="http://schemas.microsoft.com/office/powerpoint/2010/main" val="6177614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Ôter le bassin ,sécher les fesses </a:t>
            </a:r>
          </a:p>
          <a:p>
            <a:r>
              <a:rPr lang="fr-FR" dirty="0"/>
              <a:t>Enfiler le slip </a:t>
            </a:r>
          </a:p>
          <a:p>
            <a:r>
              <a:rPr lang="fr-FR" dirty="0"/>
              <a:t>Réinstaller la patiente </a:t>
            </a:r>
          </a:p>
          <a:p>
            <a:r>
              <a:rPr lang="fr-FR" dirty="0"/>
              <a:t>Vider et rincer avec la douchette </a:t>
            </a:r>
          </a:p>
          <a:p>
            <a:r>
              <a:rPr lang="fr-FR" dirty="0"/>
              <a:t>Nettoyer désinfecter le bassin avec un essuie-tout imprégné de détergent désinfectant </a:t>
            </a:r>
          </a:p>
          <a:p>
            <a:endParaRPr lang="fr-FR" dirty="0"/>
          </a:p>
        </p:txBody>
      </p:sp>
    </p:spTree>
    <p:extLst>
      <p:ext uri="{BB962C8B-B14F-4D97-AF65-F5344CB8AC3E}">
        <p14:creationId xmlns:p14="http://schemas.microsoft.com/office/powerpoint/2010/main" val="33046931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r>
              <a:rPr lang="fr-FR" dirty="0"/>
              <a:t>Respecter le temps de contact</a:t>
            </a:r>
          </a:p>
          <a:p>
            <a:r>
              <a:rPr lang="fr-FR" dirty="0"/>
              <a:t>Ôter les gants et les jeter </a:t>
            </a:r>
          </a:p>
          <a:p>
            <a:r>
              <a:rPr lang="fr-FR" dirty="0"/>
              <a:t>Décontaminer le plan de travail</a:t>
            </a:r>
          </a:p>
          <a:p>
            <a:r>
              <a:rPr lang="fr-FR" dirty="0"/>
              <a:t>Sha</a:t>
            </a:r>
          </a:p>
          <a:p>
            <a:endParaRPr lang="fr-FR" dirty="0"/>
          </a:p>
          <a:p>
            <a:endParaRPr lang="fr-FR" dirty="0"/>
          </a:p>
        </p:txBody>
      </p:sp>
    </p:spTree>
    <p:extLst>
      <p:ext uri="{BB962C8B-B14F-4D97-AF65-F5344CB8AC3E}">
        <p14:creationId xmlns:p14="http://schemas.microsoft.com/office/powerpoint/2010/main" val="5242516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28255670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37700856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Soins de paroi et prise en charge</a:t>
            </a:r>
            <a:br>
              <a:rPr lang="fr-FR" b="1" dirty="0" smtClean="0"/>
            </a:br>
            <a:r>
              <a:rPr lang="fr-FR" b="1" dirty="0" smtClean="0"/>
              <a:t>après chirurgie de sein</a:t>
            </a:r>
            <a:endParaRPr lang="fr-FR" b="1" dirty="0"/>
          </a:p>
        </p:txBody>
      </p:sp>
      <p:sp>
        <p:nvSpPr>
          <p:cNvPr id="3" name="Espace réservé du contenu 2"/>
          <p:cNvSpPr>
            <a:spLocks noGrp="1"/>
          </p:cNvSpPr>
          <p:nvPr>
            <p:ph idx="1"/>
          </p:nvPr>
        </p:nvSpPr>
        <p:spPr/>
        <p:txBody>
          <a:bodyPr/>
          <a:lstStyle/>
          <a:p>
            <a:r>
              <a:rPr lang="fr-FR" dirty="0" smtClean="0"/>
              <a:t>Définition :c’est des soins techniques et éducatifs auprès des patientes  mastectomisées avec curage ganglionnaire</a:t>
            </a:r>
          </a:p>
          <a:p>
            <a:endParaRPr lang="fr-FR" dirty="0"/>
          </a:p>
        </p:txBody>
      </p:sp>
    </p:spTree>
    <p:extLst>
      <p:ext uri="{BB962C8B-B14F-4D97-AF65-F5344CB8AC3E}">
        <p14:creationId xmlns:p14="http://schemas.microsoft.com/office/powerpoint/2010/main" val="24742610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objectifs</a:t>
            </a:r>
            <a:endParaRPr lang="fr-FR" b="1" dirty="0"/>
          </a:p>
        </p:txBody>
      </p:sp>
      <p:sp>
        <p:nvSpPr>
          <p:cNvPr id="3" name="Espace réservé du contenu 2"/>
          <p:cNvSpPr>
            <a:spLocks noGrp="1"/>
          </p:cNvSpPr>
          <p:nvPr>
            <p:ph idx="1"/>
          </p:nvPr>
        </p:nvSpPr>
        <p:spPr/>
        <p:txBody>
          <a:bodyPr/>
          <a:lstStyle/>
          <a:p>
            <a:r>
              <a:rPr lang="fr-FR" dirty="0" smtClean="0"/>
              <a:t>Assurer la prise en charge  des soins techniques dans les suites post-opératoires immédiates </a:t>
            </a:r>
          </a:p>
          <a:p>
            <a:r>
              <a:rPr lang="fr-FR" dirty="0" smtClean="0"/>
              <a:t>Informer et éduquer la patiente sur les risques encourus</a:t>
            </a:r>
          </a:p>
          <a:p>
            <a:r>
              <a:rPr lang="fr-FR" dirty="0" smtClean="0"/>
              <a:t>Mettre en place des actions de soin permettant l’acceptation par la patiente de sa nouvelle image corporelle </a:t>
            </a:r>
            <a:endParaRPr lang="fr-FR" dirty="0"/>
          </a:p>
        </p:txBody>
      </p:sp>
    </p:spTree>
    <p:extLst>
      <p:ext uri="{BB962C8B-B14F-4D97-AF65-F5344CB8AC3E}">
        <p14:creationId xmlns:p14="http://schemas.microsoft.com/office/powerpoint/2010/main" val="19141828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Population ciblée</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smtClean="0">
                <a:solidFill>
                  <a:schemeClr val="tx1"/>
                </a:solidFill>
              </a:rPr>
              <a:t>La femme  et dans 1% des cas l’homme.</a:t>
            </a:r>
            <a:endParaRPr lang="fr-FR" b="1" dirty="0">
              <a:solidFill>
                <a:schemeClr val="tx1"/>
              </a:solidFill>
            </a:endParaRPr>
          </a:p>
          <a:p>
            <a:r>
              <a:rPr lang="fr-FR" sz="2800" b="1" dirty="0" smtClean="0">
                <a:solidFill>
                  <a:schemeClr val="tx1"/>
                </a:solidFill>
              </a:rPr>
              <a:t>Professionnels responsables: </a:t>
            </a:r>
          </a:p>
          <a:p>
            <a:r>
              <a:rPr lang="fr-FR" sz="2800" b="1" dirty="0" smtClean="0">
                <a:solidFill>
                  <a:schemeClr val="tx1"/>
                </a:solidFill>
              </a:rPr>
              <a:t>équipe pluridisciplinaire</a:t>
            </a:r>
          </a:p>
          <a:p>
            <a:r>
              <a:rPr lang="fr-FR" sz="2800" b="1" dirty="0" smtClean="0">
                <a:solidFill>
                  <a:schemeClr val="tx1"/>
                </a:solidFill>
              </a:rPr>
              <a:t>(</a:t>
            </a:r>
            <a:r>
              <a:rPr lang="fr-FR" b="1" dirty="0" smtClean="0">
                <a:solidFill>
                  <a:schemeClr val="tx1"/>
                </a:solidFill>
              </a:rPr>
              <a:t>ISP</a:t>
            </a:r>
            <a:r>
              <a:rPr lang="fr-FR" sz="2800" b="1" dirty="0" smtClean="0">
                <a:solidFill>
                  <a:schemeClr val="tx1"/>
                </a:solidFill>
              </a:rPr>
              <a:t> ,</a:t>
            </a:r>
            <a:r>
              <a:rPr lang="fr-FR" sz="2000" b="1" dirty="0" smtClean="0">
                <a:solidFill>
                  <a:schemeClr val="tx1"/>
                </a:solidFill>
              </a:rPr>
              <a:t>AIDE SOIGNANTS , CHIRURGIEN,Kinésithérapeutes,psychologues ,assistantes sociales  ……. )</a:t>
            </a:r>
            <a:endParaRPr lang="fr-FR" sz="2000" b="1" dirty="0">
              <a:solidFill>
                <a:schemeClr val="tx1"/>
              </a:solidFill>
            </a:endParaRPr>
          </a:p>
        </p:txBody>
      </p:sp>
    </p:spTree>
    <p:extLst>
      <p:ext uri="{BB962C8B-B14F-4D97-AF65-F5344CB8AC3E}">
        <p14:creationId xmlns:p14="http://schemas.microsoft.com/office/powerpoint/2010/main" val="9464419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chemeClr val="tx1"/>
                </a:solidFill>
              </a:rPr>
              <a:t>Définition de la mastectomie</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smtClean="0"/>
              <a:t>La mastectomie avec curage ganglionnaire ou intervention de PATEY consiste en l’ablation du sein (peau, glande mammaires et plaque aréole mammelonnaire)et des ganglions axillaires (10à15 en moyenne sur un groupe de 20à 50 )avec conservation des muscles pectoraux</a:t>
            </a:r>
            <a:endParaRPr lang="fr-FR" b="1" dirty="0"/>
          </a:p>
        </p:txBody>
      </p:sp>
    </p:spTree>
    <p:extLst>
      <p:ext uri="{BB962C8B-B14F-4D97-AF65-F5344CB8AC3E}">
        <p14:creationId xmlns:p14="http://schemas.microsoft.com/office/powerpoint/2010/main" val="12869086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pPr marL="571500" indent="-571500">
              <a:buFont typeface="+mj-lt"/>
              <a:buAutoNum type="alphaUcPeriod"/>
            </a:pPr>
            <a:r>
              <a:rPr lang="fr-FR" sz="2800" b="1" dirty="0" smtClean="0">
                <a:solidFill>
                  <a:schemeClr val="tx1"/>
                </a:solidFill>
                <a:latin typeface="Arial" pitchFamily="34" charset="0"/>
                <a:cs typeface="Arial" pitchFamily="34" charset="0"/>
              </a:rPr>
              <a:t> Le périnée</a:t>
            </a:r>
            <a:br>
              <a:rPr lang="fr-FR" sz="2800" b="1" dirty="0" smtClean="0">
                <a:solidFill>
                  <a:schemeClr val="tx1"/>
                </a:solidFill>
                <a:latin typeface="Arial" pitchFamily="34" charset="0"/>
                <a:cs typeface="Arial" pitchFamily="34" charset="0"/>
              </a:rPr>
            </a:br>
            <a:r>
              <a:rPr lang="fr-FR" sz="2800" b="1" dirty="0" smtClean="0">
                <a:solidFill>
                  <a:schemeClr val="tx1"/>
                </a:solidFill>
                <a:latin typeface="Arial" pitchFamily="34" charset="0"/>
                <a:cs typeface="Arial" pitchFamily="34" charset="0"/>
              </a:rPr>
              <a:t> </a:t>
            </a:r>
            <a:endParaRPr lang="fr-FR" sz="2800" b="1" dirty="0">
              <a:solidFill>
                <a:schemeClr val="tx1"/>
              </a:solidFill>
              <a:latin typeface="Arial" pitchFamily="34" charset="0"/>
              <a:cs typeface="Arial" pitchFamily="34" charset="0"/>
            </a:endParaRPr>
          </a:p>
        </p:txBody>
      </p:sp>
      <p:sp>
        <p:nvSpPr>
          <p:cNvPr id="5" name="Espace réservé du contenu 4"/>
          <p:cNvSpPr>
            <a:spLocks noGrp="1"/>
          </p:cNvSpPr>
          <p:nvPr>
            <p:ph idx="1"/>
          </p:nvPr>
        </p:nvSpPr>
        <p:spPr/>
        <p:txBody>
          <a:bodyPr/>
          <a:lstStyle/>
          <a:p>
            <a:r>
              <a:rPr lang="fr-FR" b="1" dirty="0" smtClean="0"/>
              <a:t>Formation musculo aponévrotique qui sépare les organes génitaux externes des organes génitaux internes et constitue le plancher pelvien</a:t>
            </a:r>
          </a:p>
          <a:p>
            <a:r>
              <a:rPr lang="fr-FR" b="1" dirty="0" smtClean="0"/>
              <a:t>Rôle très important dans le maintien des organes génitaux externes, la continence vésicale et anale, les rapports sexuels,  </a:t>
            </a:r>
            <a:endParaRPr lang="fr-FR" b="1" dirty="0"/>
          </a:p>
        </p:txBody>
      </p:sp>
    </p:spTree>
    <p:extLst>
      <p:ext uri="{BB962C8B-B14F-4D97-AF65-F5344CB8AC3E}">
        <p14:creationId xmlns:p14="http://schemas.microsoft.com/office/powerpoint/2010/main" val="6532067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Indications </a:t>
            </a:r>
            <a:endParaRPr lang="fr-FR" b="1" dirty="0">
              <a:solidFill>
                <a:schemeClr val="tx1"/>
              </a:solidFill>
            </a:endParaRPr>
          </a:p>
        </p:txBody>
      </p:sp>
      <p:sp>
        <p:nvSpPr>
          <p:cNvPr id="3" name="Espace réservé du contenu 2"/>
          <p:cNvSpPr>
            <a:spLocks noGrp="1"/>
          </p:cNvSpPr>
          <p:nvPr>
            <p:ph idx="1"/>
          </p:nvPr>
        </p:nvSpPr>
        <p:spPr/>
        <p:txBody>
          <a:bodyPr>
            <a:noAutofit/>
          </a:bodyPr>
          <a:lstStyle/>
          <a:p>
            <a:r>
              <a:rPr lang="fr-FR" b="1" dirty="0" smtClean="0"/>
              <a:t> Patientes atteinte d’un carcinome infiltrant du sein mesurant plus de 3cm(ne permettant pas un traitement conservateur )</a:t>
            </a:r>
          </a:p>
          <a:p>
            <a:r>
              <a:rPr lang="fr-FR" b="1" dirty="0" smtClean="0"/>
              <a:t>Suite à une récidive après un traitement conservateur</a:t>
            </a:r>
          </a:p>
          <a:p>
            <a:r>
              <a:rPr lang="fr-FR" b="1" dirty="0" smtClean="0"/>
              <a:t>Le curage ganglionnaire reste systématique pour les tumeurs  plus de 3 cm ou lésions multifocales</a:t>
            </a:r>
            <a:endParaRPr lang="fr-FR" b="1" dirty="0"/>
          </a:p>
        </p:txBody>
      </p:sp>
    </p:spTree>
    <p:extLst>
      <p:ext uri="{BB962C8B-B14F-4D97-AF65-F5344CB8AC3E}">
        <p14:creationId xmlns:p14="http://schemas.microsoft.com/office/powerpoint/2010/main" val="41438991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30299552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Soins en préopératoire</a:t>
            </a:r>
            <a:endParaRPr lang="fr-FR" b="1" dirty="0">
              <a:solidFill>
                <a:schemeClr val="tx1"/>
              </a:solidFill>
            </a:endParaRPr>
          </a:p>
        </p:txBody>
      </p:sp>
      <p:sp>
        <p:nvSpPr>
          <p:cNvPr id="3" name="Espace réservé du contenu 2"/>
          <p:cNvSpPr>
            <a:spLocks noGrp="1"/>
          </p:cNvSpPr>
          <p:nvPr>
            <p:ph idx="1"/>
          </p:nvPr>
        </p:nvSpPr>
        <p:spPr/>
        <p:txBody>
          <a:bodyPr>
            <a:normAutofit lnSpcReduction="10000"/>
          </a:bodyPr>
          <a:lstStyle/>
          <a:p>
            <a:r>
              <a:rPr lang="fr-FR" b="1" dirty="0" smtClean="0">
                <a:solidFill>
                  <a:schemeClr val="tx1"/>
                </a:solidFill>
              </a:rPr>
              <a:t>Aider la patiente à s’exprimer pour qu’elle diminue ses angoisses et ses inquiétudes</a:t>
            </a:r>
          </a:p>
          <a:p>
            <a:r>
              <a:rPr lang="fr-FR" b="1" dirty="0" smtClean="0">
                <a:solidFill>
                  <a:schemeClr val="tx1"/>
                </a:solidFill>
              </a:rPr>
              <a:t>Expliquer ,informer la patiente autant de fois qu’il faut avec des renseignements très précis et aussi complets que possible</a:t>
            </a:r>
          </a:p>
          <a:p>
            <a:r>
              <a:rPr lang="fr-FR" b="1" dirty="0" smtClean="0">
                <a:solidFill>
                  <a:schemeClr val="tx1"/>
                </a:solidFill>
              </a:rPr>
              <a:t>Recueillir un maximum d’information ce qui permet ;</a:t>
            </a:r>
          </a:p>
          <a:p>
            <a:r>
              <a:rPr lang="fr-FR" b="1" dirty="0" smtClean="0">
                <a:solidFill>
                  <a:schemeClr val="tx1"/>
                </a:solidFill>
              </a:rPr>
              <a:t>De situer la patiente dans son contexte sociale et familial</a:t>
            </a:r>
            <a:endParaRPr lang="fr-FR" b="1" dirty="0">
              <a:solidFill>
                <a:schemeClr val="tx1"/>
              </a:solidFill>
            </a:endParaRPr>
          </a:p>
        </p:txBody>
      </p:sp>
    </p:spTree>
    <p:extLst>
      <p:ext uri="{BB962C8B-B14F-4D97-AF65-F5344CB8AC3E}">
        <p14:creationId xmlns:p14="http://schemas.microsoft.com/office/powerpoint/2010/main" val="38398577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Soins post opératoire</a:t>
            </a:r>
            <a:endParaRPr lang="fr-FR" b="1" dirty="0">
              <a:solidFill>
                <a:schemeClr val="tx1"/>
              </a:solidFill>
            </a:endParaRPr>
          </a:p>
        </p:txBody>
      </p:sp>
      <p:sp>
        <p:nvSpPr>
          <p:cNvPr id="3" name="Espace réservé du contenu 2"/>
          <p:cNvSpPr>
            <a:spLocks noGrp="1"/>
          </p:cNvSpPr>
          <p:nvPr>
            <p:ph idx="1"/>
          </p:nvPr>
        </p:nvSpPr>
        <p:spPr/>
        <p:txBody>
          <a:bodyPr>
            <a:normAutofit fontScale="85000" lnSpcReduction="10000"/>
          </a:bodyPr>
          <a:lstStyle/>
          <a:p>
            <a:r>
              <a:rPr lang="fr-FR" b="1" dirty="0" smtClean="0">
                <a:solidFill>
                  <a:schemeClr val="tx1"/>
                </a:solidFill>
              </a:rPr>
              <a:t>Dés son retour du bloc ,le bras du coté opéré doit être installé sur des oreillers ,la main plus haute que le coude</a:t>
            </a:r>
          </a:p>
          <a:p>
            <a:r>
              <a:rPr lang="fr-FR" b="1" dirty="0" smtClean="0">
                <a:solidFill>
                  <a:schemeClr val="tx1"/>
                </a:solidFill>
              </a:rPr>
              <a:t>Prendre en compte la réaction de la malade  lors  de l'exécution de la première réfection du pansement; la patiente peut ne pas accepter de voir sa cicatrice  </a:t>
            </a:r>
          </a:p>
          <a:p>
            <a:r>
              <a:rPr lang="fr-FR" b="1" dirty="0" smtClean="0">
                <a:solidFill>
                  <a:schemeClr val="tx1"/>
                </a:solidFill>
              </a:rPr>
              <a:t>Aider la malade à supporter la période difficile de l’attente des résultats histologiques</a:t>
            </a:r>
          </a:p>
          <a:p>
            <a:r>
              <a:rPr lang="fr-FR" b="1" dirty="0" smtClean="0">
                <a:solidFill>
                  <a:schemeClr val="tx1"/>
                </a:solidFill>
              </a:rPr>
              <a:t>Discuter au sein de l’équipe spécialisée de la nécessité d’un soutien psychologique ou social  </a:t>
            </a:r>
            <a:endParaRPr lang="fr-FR" b="1" dirty="0">
              <a:solidFill>
                <a:schemeClr val="tx1"/>
              </a:solidFill>
            </a:endParaRPr>
          </a:p>
        </p:txBody>
      </p:sp>
    </p:spTree>
    <p:extLst>
      <p:ext uri="{BB962C8B-B14F-4D97-AF65-F5344CB8AC3E}">
        <p14:creationId xmlns:p14="http://schemas.microsoft.com/office/powerpoint/2010/main" val="37762635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Rééducation de l’épaule</a:t>
            </a:r>
            <a:endParaRPr lang="fr-FR" b="1" dirty="0">
              <a:solidFill>
                <a:schemeClr val="tx1"/>
              </a:solidFill>
            </a:endParaRPr>
          </a:p>
        </p:txBody>
      </p:sp>
      <p:sp>
        <p:nvSpPr>
          <p:cNvPr id="3" name="Espace réservé du contenu 2"/>
          <p:cNvSpPr>
            <a:spLocks noGrp="1"/>
          </p:cNvSpPr>
          <p:nvPr>
            <p:ph idx="1"/>
          </p:nvPr>
        </p:nvSpPr>
        <p:spPr/>
        <p:txBody>
          <a:bodyPr>
            <a:normAutofit fontScale="77500" lnSpcReduction="20000"/>
          </a:bodyPr>
          <a:lstStyle/>
          <a:p>
            <a:endParaRPr lang="fr-FR" b="1" dirty="0" smtClean="0">
              <a:solidFill>
                <a:schemeClr val="tx1"/>
              </a:solidFill>
            </a:endParaRPr>
          </a:p>
          <a:p>
            <a:r>
              <a:rPr lang="fr-FR" b="1" dirty="0" smtClean="0">
                <a:solidFill>
                  <a:schemeClr val="tx1"/>
                </a:solidFill>
              </a:rPr>
              <a:t>Apprendre à la patiente à mobiliser son</a:t>
            </a:r>
          </a:p>
          <a:p>
            <a:endParaRPr lang="fr-FR" b="1" dirty="0" smtClean="0">
              <a:solidFill>
                <a:schemeClr val="tx1"/>
              </a:solidFill>
            </a:endParaRPr>
          </a:p>
          <a:p>
            <a:pPr marL="68580" indent="0">
              <a:buNone/>
            </a:pPr>
            <a:r>
              <a:rPr lang="fr-FR" b="1" dirty="0" smtClean="0">
                <a:solidFill>
                  <a:schemeClr val="tx1"/>
                </a:solidFill>
              </a:rPr>
              <a:t> articulation scapulo-humérale par des </a:t>
            </a:r>
          </a:p>
          <a:p>
            <a:endParaRPr lang="fr-FR" b="1" dirty="0">
              <a:solidFill>
                <a:schemeClr val="tx1"/>
              </a:solidFill>
            </a:endParaRPr>
          </a:p>
          <a:p>
            <a:r>
              <a:rPr lang="fr-FR" b="1" dirty="0" smtClean="0">
                <a:solidFill>
                  <a:schemeClr val="tx1"/>
                </a:solidFill>
              </a:rPr>
              <a:t>exercices simples (brossage des cheveux,</a:t>
            </a:r>
          </a:p>
          <a:p>
            <a:endParaRPr lang="fr-FR" b="1" dirty="0">
              <a:solidFill>
                <a:schemeClr val="tx1"/>
              </a:solidFill>
            </a:endParaRPr>
          </a:p>
          <a:p>
            <a:pPr marL="68580" indent="0">
              <a:buNone/>
            </a:pPr>
            <a:r>
              <a:rPr lang="fr-FR" b="1" dirty="0" smtClean="0">
                <a:solidFill>
                  <a:schemeClr val="tx1"/>
                </a:solidFill>
              </a:rPr>
              <a:t> rotation de l’épaule)</a:t>
            </a:r>
          </a:p>
          <a:p>
            <a:r>
              <a:rPr lang="fr-FR" b="1" dirty="0" smtClean="0">
                <a:solidFill>
                  <a:schemeClr val="tx1"/>
                </a:solidFill>
              </a:rPr>
              <a:t>Informer la patiente de ce qu’elle ne doit pas faire</a:t>
            </a:r>
          </a:p>
          <a:p>
            <a:endParaRPr lang="fr-FR" b="1" dirty="0">
              <a:solidFill>
                <a:schemeClr val="tx1"/>
              </a:solidFill>
            </a:endParaRPr>
          </a:p>
          <a:p>
            <a:pPr marL="68580" indent="0">
              <a:buNone/>
            </a:pPr>
            <a:r>
              <a:rPr lang="fr-FR" b="1" dirty="0" smtClean="0">
                <a:solidFill>
                  <a:schemeClr val="tx1"/>
                </a:solidFill>
              </a:rPr>
              <a:t> :gestes brutaux musculation ,porter des charges lourdes</a:t>
            </a:r>
            <a:r>
              <a:rPr lang="fr-FR" dirty="0" smtClean="0"/>
              <a:t>.</a:t>
            </a:r>
            <a:endParaRPr lang="fr-FR" dirty="0"/>
          </a:p>
        </p:txBody>
      </p:sp>
    </p:spTree>
    <p:extLst>
      <p:ext uri="{BB962C8B-B14F-4D97-AF65-F5344CB8AC3E}">
        <p14:creationId xmlns:p14="http://schemas.microsoft.com/office/powerpoint/2010/main" val="10699592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Au niveau de la cicatrice</a:t>
            </a:r>
            <a:endParaRPr lang="fr-FR" b="1" dirty="0">
              <a:solidFill>
                <a:schemeClr val="tx1"/>
              </a:solidFill>
            </a:endParaRPr>
          </a:p>
        </p:txBody>
      </p:sp>
      <p:sp>
        <p:nvSpPr>
          <p:cNvPr id="3" name="Espace réservé du contenu 2"/>
          <p:cNvSpPr>
            <a:spLocks noGrp="1"/>
          </p:cNvSpPr>
          <p:nvPr>
            <p:ph idx="1"/>
          </p:nvPr>
        </p:nvSpPr>
        <p:spPr/>
        <p:txBody>
          <a:bodyPr>
            <a:normAutofit fontScale="92500"/>
          </a:bodyPr>
          <a:lstStyle/>
          <a:p>
            <a:r>
              <a:rPr lang="fr-FR" b="1" dirty="0" smtClean="0">
                <a:solidFill>
                  <a:schemeClr val="tx1"/>
                </a:solidFill>
              </a:rPr>
              <a:t>Apprendre très tôt à la patiente à faire des pression et décollement de la peau</a:t>
            </a:r>
          </a:p>
          <a:p>
            <a:r>
              <a:rPr lang="fr-FR" b="1" dirty="0" smtClean="0">
                <a:solidFill>
                  <a:schemeClr val="tx1"/>
                </a:solidFill>
              </a:rPr>
              <a:t>Informer la patiente de ce qui est interdit à vie pour prévenir l’apparition du lymphœdème</a:t>
            </a:r>
          </a:p>
          <a:p>
            <a:r>
              <a:rPr lang="fr-FR" b="1" dirty="0" smtClean="0">
                <a:solidFill>
                  <a:schemeClr val="tx1"/>
                </a:solidFill>
              </a:rPr>
              <a:t>Eviter les pressions sur le bras du coté opéré</a:t>
            </a:r>
          </a:p>
          <a:p>
            <a:r>
              <a:rPr lang="fr-FR" b="1" dirty="0" smtClean="0">
                <a:solidFill>
                  <a:schemeClr val="tx1"/>
                </a:solidFill>
              </a:rPr>
              <a:t>Informer de la possibilité ultérieur d’une reconstruction mammaire</a:t>
            </a:r>
          </a:p>
          <a:p>
            <a:r>
              <a:rPr lang="fr-FR" b="1" dirty="0" smtClean="0">
                <a:solidFill>
                  <a:schemeClr val="tx1"/>
                </a:solidFill>
              </a:rPr>
              <a:t>Pas de pose de garrot</a:t>
            </a:r>
          </a:p>
          <a:p>
            <a:endParaRPr lang="fr-FR" b="1" dirty="0" smtClean="0">
              <a:solidFill>
                <a:schemeClr val="tx1"/>
              </a:solidFill>
            </a:endParaRPr>
          </a:p>
          <a:p>
            <a:endParaRPr lang="fr-FR" b="1" dirty="0">
              <a:solidFill>
                <a:schemeClr val="tx1"/>
              </a:solidFill>
            </a:endParaRPr>
          </a:p>
        </p:txBody>
      </p:sp>
    </p:spTree>
    <p:extLst>
      <p:ext uri="{BB962C8B-B14F-4D97-AF65-F5344CB8AC3E}">
        <p14:creationId xmlns:p14="http://schemas.microsoft.com/office/powerpoint/2010/main" val="161102537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suite</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smtClean="0">
                <a:solidFill>
                  <a:schemeClr val="tx1"/>
                </a:solidFill>
              </a:rPr>
              <a:t>Pas de mesure de pression artérielle</a:t>
            </a:r>
          </a:p>
          <a:p>
            <a:r>
              <a:rPr lang="fr-FR" b="1" dirty="0" smtClean="0">
                <a:solidFill>
                  <a:schemeClr val="tx1"/>
                </a:solidFill>
              </a:rPr>
              <a:t>Pas de prise de sang</a:t>
            </a:r>
          </a:p>
          <a:p>
            <a:r>
              <a:rPr lang="fr-FR" b="1" dirty="0" smtClean="0">
                <a:solidFill>
                  <a:schemeClr val="tx1"/>
                </a:solidFill>
              </a:rPr>
              <a:t>Pas de bracelets</a:t>
            </a:r>
          </a:p>
          <a:p>
            <a:r>
              <a:rPr lang="fr-FR" b="1" dirty="0" smtClean="0">
                <a:solidFill>
                  <a:schemeClr val="tx1"/>
                </a:solidFill>
              </a:rPr>
              <a:t> ni de manches serrées;eviterles infections</a:t>
            </a:r>
          </a:p>
          <a:p>
            <a:r>
              <a:rPr lang="fr-FR" b="1" dirty="0" smtClean="0">
                <a:solidFill>
                  <a:schemeClr val="tx1"/>
                </a:solidFill>
              </a:rPr>
              <a:t>Ne pas se raser l’aisselle;</a:t>
            </a:r>
          </a:p>
          <a:p>
            <a:r>
              <a:rPr lang="fr-FR" b="1" dirty="0" smtClean="0">
                <a:solidFill>
                  <a:schemeClr val="tx1"/>
                </a:solidFill>
              </a:rPr>
              <a:t>Expliquer et répondre aux questions de la patiente si elle sort avec un traitement de radiothérapie ou chimiothérapie</a:t>
            </a:r>
          </a:p>
          <a:p>
            <a:endParaRPr lang="fr-FR" b="1" dirty="0" smtClean="0">
              <a:solidFill>
                <a:schemeClr val="tx1"/>
              </a:solidFill>
            </a:endParaRPr>
          </a:p>
          <a:p>
            <a:pPr marL="68580" indent="0">
              <a:buNone/>
            </a:pPr>
            <a:endParaRPr lang="fr-FR" dirty="0"/>
          </a:p>
        </p:txBody>
      </p:sp>
    </p:spTree>
    <p:extLst>
      <p:ext uri="{BB962C8B-B14F-4D97-AF65-F5344CB8AC3E}">
        <p14:creationId xmlns:p14="http://schemas.microsoft.com/office/powerpoint/2010/main" val="26267992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surveillance</a:t>
            </a:r>
            <a:endParaRPr lang="fr-FR" b="1" dirty="0">
              <a:solidFill>
                <a:schemeClr val="tx1"/>
              </a:solidFill>
            </a:endParaRPr>
          </a:p>
        </p:txBody>
      </p:sp>
      <p:sp>
        <p:nvSpPr>
          <p:cNvPr id="3" name="Espace réservé du contenu 2"/>
          <p:cNvSpPr>
            <a:spLocks noGrp="1"/>
          </p:cNvSpPr>
          <p:nvPr>
            <p:ph idx="1"/>
          </p:nvPr>
        </p:nvSpPr>
        <p:spPr/>
        <p:txBody>
          <a:bodyPr>
            <a:normAutofit fontScale="92500" lnSpcReduction="20000"/>
          </a:bodyPr>
          <a:lstStyle/>
          <a:p>
            <a:r>
              <a:rPr lang="fr-FR" b="1" dirty="0" smtClean="0">
                <a:solidFill>
                  <a:schemeClr val="tx1"/>
                </a:solidFill>
              </a:rPr>
              <a:t>Hématome :</a:t>
            </a:r>
            <a:r>
              <a:rPr lang="fr-FR" b="1" dirty="0" smtClean="0"/>
              <a:t>rechercher une tuméfaction au niveau du site opératoire </a:t>
            </a:r>
          </a:p>
          <a:p>
            <a:r>
              <a:rPr lang="fr-FR" b="1" dirty="0" smtClean="0"/>
              <a:t>Recherche d’une douleur localisée</a:t>
            </a:r>
          </a:p>
          <a:p>
            <a:r>
              <a:rPr lang="fr-FR" b="1" dirty="0" smtClean="0"/>
              <a:t> vérification de la perméabilité du drain</a:t>
            </a:r>
          </a:p>
          <a:p>
            <a:r>
              <a:rPr lang="fr-FR" b="1" dirty="0" smtClean="0">
                <a:solidFill>
                  <a:schemeClr val="tx1"/>
                </a:solidFill>
              </a:rPr>
              <a:t>Hémorragie:</a:t>
            </a:r>
            <a:endParaRPr lang="fr-FR" b="1" dirty="0" smtClean="0"/>
          </a:p>
          <a:p>
            <a:pPr marL="68580" indent="0">
              <a:buNone/>
            </a:pPr>
            <a:r>
              <a:rPr lang="fr-FR" b="1" dirty="0" smtClean="0"/>
              <a:t>Rechercher des signes évocateurs tachycardie,hypotension,paleur;sueurs………</a:t>
            </a:r>
          </a:p>
          <a:p>
            <a:pPr marL="68580" indent="0">
              <a:buNone/>
            </a:pPr>
            <a:r>
              <a:rPr lang="fr-FR" b="1" dirty="0" smtClean="0"/>
              <a:t>Vérification de l’état du pansement</a:t>
            </a:r>
          </a:p>
          <a:p>
            <a:pPr marL="68580" indent="0">
              <a:buNone/>
            </a:pPr>
            <a:r>
              <a:rPr lang="fr-FR" b="1" dirty="0" smtClean="0"/>
              <a:t>Evaluer </a:t>
            </a:r>
            <a:r>
              <a:rPr lang="fr-FR" b="1" dirty="0"/>
              <a:t>l</a:t>
            </a:r>
            <a:r>
              <a:rPr lang="fr-FR" b="1" dirty="0" smtClean="0"/>
              <a:t>es pertes sanguines: quantité et aspect dans le drainage </a:t>
            </a:r>
            <a:endParaRPr lang="fr-FR" b="1" dirty="0"/>
          </a:p>
        </p:txBody>
      </p:sp>
    </p:spTree>
    <p:extLst>
      <p:ext uri="{BB962C8B-B14F-4D97-AF65-F5344CB8AC3E}">
        <p14:creationId xmlns:p14="http://schemas.microsoft.com/office/powerpoint/2010/main" val="14941328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suite</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smtClean="0">
                <a:solidFill>
                  <a:schemeClr val="tx1"/>
                </a:solidFill>
              </a:rPr>
              <a:t>Douleur</a:t>
            </a:r>
          </a:p>
          <a:p>
            <a:r>
              <a:rPr lang="fr-FR" b="1" dirty="0" smtClean="0">
                <a:solidFill>
                  <a:schemeClr val="tx1"/>
                </a:solidFill>
              </a:rPr>
              <a:t>Observation de la malade</a:t>
            </a:r>
          </a:p>
          <a:p>
            <a:r>
              <a:rPr lang="fr-FR" b="1" dirty="0" smtClean="0">
                <a:solidFill>
                  <a:schemeClr val="tx1"/>
                </a:solidFill>
              </a:rPr>
              <a:t>Mimiques ;facies, </a:t>
            </a:r>
          </a:p>
          <a:p>
            <a:r>
              <a:rPr lang="fr-FR" b="1" dirty="0" smtClean="0">
                <a:solidFill>
                  <a:schemeClr val="tx1"/>
                </a:solidFill>
              </a:rPr>
              <a:t>Apparition de douleurs de neuropathies précocement.</a:t>
            </a:r>
          </a:p>
          <a:p>
            <a:r>
              <a:rPr lang="fr-FR" b="1" dirty="0" smtClean="0">
                <a:solidFill>
                  <a:schemeClr val="tx1"/>
                </a:solidFill>
              </a:rPr>
              <a:t>Infection:</a:t>
            </a:r>
          </a:p>
          <a:p>
            <a:r>
              <a:rPr lang="fr-FR" b="1" dirty="0" smtClean="0">
                <a:solidFill>
                  <a:schemeClr val="tx1"/>
                </a:solidFill>
              </a:rPr>
              <a:t>Recherche de rougeur, œdème ;écoulement, fièvre,………….  </a:t>
            </a:r>
            <a:endParaRPr lang="fr-FR" b="1" dirty="0">
              <a:solidFill>
                <a:schemeClr val="tx1"/>
              </a:solidFill>
            </a:endParaRPr>
          </a:p>
        </p:txBody>
      </p:sp>
    </p:spTree>
    <p:extLst>
      <p:ext uri="{BB962C8B-B14F-4D97-AF65-F5344CB8AC3E}">
        <p14:creationId xmlns:p14="http://schemas.microsoft.com/office/powerpoint/2010/main" val="2986699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Les complications</a:t>
            </a:r>
            <a:endParaRPr lang="fr-FR" b="1" dirty="0">
              <a:solidFill>
                <a:schemeClr val="tx1"/>
              </a:solidFill>
            </a:endParaRPr>
          </a:p>
        </p:txBody>
      </p:sp>
      <p:sp>
        <p:nvSpPr>
          <p:cNvPr id="3" name="Espace réservé du contenu 2"/>
          <p:cNvSpPr>
            <a:spLocks noGrp="1"/>
          </p:cNvSpPr>
          <p:nvPr>
            <p:ph idx="1"/>
          </p:nvPr>
        </p:nvSpPr>
        <p:spPr>
          <a:xfrm>
            <a:off x="1115616" y="2060848"/>
            <a:ext cx="6777317" cy="3508977"/>
          </a:xfrm>
        </p:spPr>
        <p:txBody>
          <a:bodyPr/>
          <a:lstStyle/>
          <a:p>
            <a:r>
              <a:rPr lang="fr-FR" b="1" dirty="0" smtClean="0"/>
              <a:t>Désunion au niveau des sutures </a:t>
            </a:r>
          </a:p>
          <a:p>
            <a:r>
              <a:rPr lang="fr-FR" b="1" dirty="0" smtClean="0"/>
              <a:t>Lymphocèle axillaire et ou partiel </a:t>
            </a:r>
          </a:p>
          <a:p>
            <a:r>
              <a:rPr lang="fr-FR" b="1" dirty="0" smtClean="0"/>
              <a:t>Infection </a:t>
            </a:r>
          </a:p>
          <a:p>
            <a:r>
              <a:rPr lang="fr-FR" b="1" dirty="0" smtClean="0"/>
              <a:t>Lymphœdème</a:t>
            </a:r>
          </a:p>
          <a:p>
            <a:r>
              <a:rPr lang="fr-FR" b="1" dirty="0" smtClean="0"/>
              <a:t>Douleurs de type neuropathie</a:t>
            </a:r>
          </a:p>
          <a:p>
            <a:r>
              <a:rPr lang="fr-FR" b="1" dirty="0" smtClean="0"/>
              <a:t>Adhérence cicatricielles</a:t>
            </a:r>
          </a:p>
          <a:p>
            <a:r>
              <a:rPr lang="fr-FR" b="1" dirty="0" smtClean="0"/>
              <a:t>Réaction psychologique secondaire à l’altération de l’image corporelle  </a:t>
            </a:r>
          </a:p>
          <a:p>
            <a:endParaRPr lang="fr-FR" b="1" dirty="0"/>
          </a:p>
        </p:txBody>
      </p:sp>
    </p:spTree>
    <p:extLst>
      <p:ext uri="{BB962C8B-B14F-4D97-AF65-F5344CB8AC3E}">
        <p14:creationId xmlns:p14="http://schemas.microsoft.com/office/powerpoint/2010/main" val="9766099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B-    La vulve</a:t>
            </a:r>
            <a:endParaRPr lang="fr-FR" b="1" dirty="0">
              <a:solidFill>
                <a:schemeClr val="tx1"/>
              </a:solidFill>
            </a:endParaRPr>
          </a:p>
        </p:txBody>
      </p:sp>
      <p:sp>
        <p:nvSpPr>
          <p:cNvPr id="3" name="Espace réservé du contenu 2"/>
          <p:cNvSpPr>
            <a:spLocks noGrp="1"/>
          </p:cNvSpPr>
          <p:nvPr>
            <p:ph idx="1"/>
          </p:nvPr>
        </p:nvSpPr>
        <p:spPr/>
        <p:txBody>
          <a:bodyPr>
            <a:normAutofit lnSpcReduction="10000"/>
          </a:bodyPr>
          <a:lstStyle/>
          <a:p>
            <a:r>
              <a:rPr lang="fr-FR" b="1" dirty="0" smtClean="0">
                <a:solidFill>
                  <a:schemeClr val="tx1"/>
                </a:solidFill>
              </a:rPr>
              <a:t>Elle est située dans le périnée extérieur</a:t>
            </a:r>
          </a:p>
          <a:p>
            <a:r>
              <a:rPr lang="fr-FR" b="1" dirty="0" smtClean="0">
                <a:solidFill>
                  <a:schemeClr val="tx1"/>
                </a:solidFill>
              </a:rPr>
              <a:t>Organe principal des organes génitaux externes </a:t>
            </a:r>
          </a:p>
          <a:p>
            <a:r>
              <a:rPr lang="fr-FR" b="1" dirty="0" smtClean="0">
                <a:solidFill>
                  <a:schemeClr val="tx1"/>
                </a:solidFill>
              </a:rPr>
              <a:t>Formée d’une fente antero-postèrieur,du vestibule </a:t>
            </a:r>
          </a:p>
          <a:p>
            <a:r>
              <a:rPr lang="fr-FR" b="1" dirty="0" smtClean="0">
                <a:solidFill>
                  <a:schemeClr val="tx1"/>
                </a:solidFill>
              </a:rPr>
              <a:t>Bordée de chaque coté :</a:t>
            </a:r>
          </a:p>
          <a:p>
            <a:r>
              <a:rPr lang="fr-FR" b="1" dirty="0" smtClean="0">
                <a:solidFill>
                  <a:schemeClr val="tx1"/>
                </a:solidFill>
              </a:rPr>
              <a:t>de2 replis cutanéo-muqueux:lesgrandes lèvres</a:t>
            </a:r>
          </a:p>
          <a:p>
            <a:r>
              <a:rPr lang="fr-FR" b="1" dirty="0" smtClean="0">
                <a:solidFill>
                  <a:schemeClr val="tx1"/>
                </a:solidFill>
              </a:rPr>
              <a:t>De 2replis muqueux: les petites lèvres</a:t>
            </a:r>
            <a:endParaRPr lang="fr-FR" b="1" dirty="0">
              <a:solidFill>
                <a:schemeClr val="tx1"/>
              </a:solidFill>
            </a:endParaRPr>
          </a:p>
        </p:txBody>
      </p:sp>
    </p:spTree>
    <p:extLst>
      <p:ext uri="{BB962C8B-B14F-4D97-AF65-F5344CB8AC3E}">
        <p14:creationId xmlns:p14="http://schemas.microsoft.com/office/powerpoint/2010/main" val="39441430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chemeClr val="tx1"/>
                </a:solidFill>
              </a:rPr>
              <a:t>Le pansement d’un mastectomie</a:t>
            </a:r>
            <a:endParaRPr lang="fr-FR" b="1" dirty="0">
              <a:solidFill>
                <a:schemeClr val="tx1"/>
              </a:solidFill>
            </a:endParaRPr>
          </a:p>
        </p:txBody>
      </p:sp>
      <p:sp>
        <p:nvSpPr>
          <p:cNvPr id="3" name="Espace réservé du contenu 2"/>
          <p:cNvSpPr>
            <a:spLocks noGrp="1"/>
          </p:cNvSpPr>
          <p:nvPr>
            <p:ph idx="1"/>
          </p:nvPr>
        </p:nvSpPr>
        <p:spPr/>
        <p:txBody>
          <a:bodyPr/>
          <a:lstStyle/>
          <a:p>
            <a:r>
              <a:rPr lang="fr-FR" b="1" dirty="0" err="1" smtClean="0"/>
              <a:t>Materiel</a:t>
            </a:r>
            <a:r>
              <a:rPr lang="fr-FR" b="1" dirty="0" smtClean="0"/>
              <a:t> :</a:t>
            </a:r>
            <a:endParaRPr lang="fr-FR" b="1" dirty="0"/>
          </a:p>
        </p:txBody>
      </p:sp>
    </p:spTree>
    <p:extLst>
      <p:ext uri="{BB962C8B-B14F-4D97-AF65-F5344CB8AC3E}">
        <p14:creationId xmlns:p14="http://schemas.microsoft.com/office/powerpoint/2010/main" val="4507222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259632" y="2852936"/>
            <a:ext cx="6637468" cy="1362075"/>
          </a:xfrm>
        </p:spPr>
        <p:txBody>
          <a:bodyPr/>
          <a:lstStyle/>
          <a:p>
            <a:r>
              <a:rPr lang="fr-FR" b="1" dirty="0" smtClean="0">
                <a:solidFill>
                  <a:schemeClr val="tx1"/>
                </a:solidFill>
              </a:rPr>
              <a:t>SOINS EN G O</a:t>
            </a:r>
            <a:endParaRPr lang="fr-FR" b="1" dirty="0">
              <a:solidFill>
                <a:schemeClr val="tx1"/>
              </a:solidFill>
            </a:endParaRPr>
          </a:p>
        </p:txBody>
      </p:sp>
      <p:sp>
        <p:nvSpPr>
          <p:cNvPr id="5" name="Espace réservé du texte 4"/>
          <p:cNvSpPr>
            <a:spLocks noGrp="1"/>
          </p:cNvSpPr>
          <p:nvPr>
            <p:ph type="body" idx="1"/>
          </p:nvPr>
        </p:nvSpPr>
        <p:spPr/>
        <p:txBody>
          <a:bodyPr>
            <a:normAutofit fontScale="85000" lnSpcReduction="20000"/>
          </a:bodyPr>
          <a:lstStyle/>
          <a:p>
            <a:r>
              <a:rPr lang="fr-FR" sz="4000" b="1" dirty="0" smtClean="0">
                <a:solidFill>
                  <a:schemeClr val="tx1"/>
                </a:solidFill>
              </a:rPr>
              <a:t>Surveillance  d’une accouchée      </a:t>
            </a:r>
          </a:p>
          <a:p>
            <a:r>
              <a:rPr lang="fr-FR" sz="4000" b="1" dirty="0" smtClean="0">
                <a:solidFill>
                  <a:schemeClr val="tx1"/>
                </a:solidFill>
              </a:rPr>
              <a:t>                          Mme BOULFANI</a:t>
            </a:r>
            <a:endParaRPr lang="fr-FR" sz="4000" b="1" dirty="0">
              <a:solidFill>
                <a:schemeClr val="tx1"/>
              </a:solidFill>
            </a:endParaRPr>
          </a:p>
        </p:txBody>
      </p:sp>
    </p:spTree>
    <p:extLst>
      <p:ext uri="{BB962C8B-B14F-4D97-AF65-F5344CB8AC3E}">
        <p14:creationId xmlns:p14="http://schemas.microsoft.com/office/powerpoint/2010/main" val="27309523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smtClean="0">
                <a:solidFill>
                  <a:schemeClr val="tx1"/>
                </a:solidFill>
              </a:rPr>
              <a:t>Objectif général</a:t>
            </a:r>
            <a:endParaRPr lang="fr-FR" b="1" dirty="0">
              <a:solidFill>
                <a:schemeClr val="tx1"/>
              </a:solidFill>
            </a:endParaRPr>
          </a:p>
        </p:txBody>
      </p:sp>
      <p:sp>
        <p:nvSpPr>
          <p:cNvPr id="5" name="Espace réservé du contenu 4"/>
          <p:cNvSpPr>
            <a:spLocks noGrp="1"/>
          </p:cNvSpPr>
          <p:nvPr>
            <p:ph idx="1"/>
          </p:nvPr>
        </p:nvSpPr>
        <p:spPr/>
        <p:txBody>
          <a:bodyPr>
            <a:normAutofit/>
          </a:bodyPr>
          <a:lstStyle/>
          <a:p>
            <a:r>
              <a:rPr lang="fr-FR" sz="3200" b="1" dirty="0" smtClean="0"/>
              <a:t>L’ISP en S4 doit être capable d’ assurer la surveillance d’une accouchée </a:t>
            </a:r>
            <a:endParaRPr lang="fr-FR" sz="3200" b="1" dirty="0"/>
          </a:p>
        </p:txBody>
      </p:sp>
    </p:spTree>
    <p:extLst>
      <p:ext uri="{BB962C8B-B14F-4D97-AF65-F5344CB8AC3E}">
        <p14:creationId xmlns:p14="http://schemas.microsoft.com/office/powerpoint/2010/main" val="171517839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normAutofit fontScale="90000"/>
          </a:bodyPr>
          <a:lstStyle/>
          <a:p>
            <a:r>
              <a:rPr lang="fr-FR" b="1" dirty="0">
                <a:solidFill>
                  <a:schemeClr val="tx1"/>
                </a:solidFill>
              </a:rPr>
              <a:t>Objectifs spécifiques</a:t>
            </a:r>
            <a:br>
              <a:rPr lang="fr-FR" b="1" dirty="0">
                <a:solidFill>
                  <a:schemeClr val="tx1"/>
                </a:solidFill>
              </a:rPr>
            </a:br>
            <a:endParaRPr lang="fr-FR" b="1" dirty="0">
              <a:solidFill>
                <a:schemeClr val="tx1"/>
              </a:solidFill>
            </a:endParaRPr>
          </a:p>
        </p:txBody>
      </p:sp>
      <p:sp>
        <p:nvSpPr>
          <p:cNvPr id="8" name="Espace réservé du contenu 7"/>
          <p:cNvSpPr>
            <a:spLocks noGrp="1"/>
          </p:cNvSpPr>
          <p:nvPr>
            <p:ph idx="1"/>
          </p:nvPr>
        </p:nvSpPr>
        <p:spPr/>
        <p:txBody>
          <a:bodyPr/>
          <a:lstStyle/>
          <a:p>
            <a:pPr marL="68580" indent="0">
              <a:buNone/>
            </a:pPr>
            <a:r>
              <a:rPr lang="fr-FR" sz="3200" b="1" dirty="0"/>
              <a:t>L</a:t>
            </a:r>
            <a:r>
              <a:rPr lang="fr-FR" sz="3200" b="1" dirty="0" smtClean="0"/>
              <a:t>’ISP en S4 doit être capable de     OS 1:Définir correctement la </a:t>
            </a:r>
            <a:r>
              <a:rPr lang="fr-FR" sz="3200" b="1" dirty="0"/>
              <a:t>surveillance d’une </a:t>
            </a:r>
            <a:r>
              <a:rPr lang="fr-FR" sz="3200" b="1" dirty="0" smtClean="0"/>
              <a:t>accouchée.</a:t>
            </a:r>
            <a:endParaRPr lang="fr-FR" sz="3200" b="1" dirty="0"/>
          </a:p>
          <a:p>
            <a:pPr marL="68580" indent="0">
              <a:buNone/>
            </a:pPr>
            <a:r>
              <a:rPr lang="fr-FR" sz="3200" b="1" dirty="0" smtClean="0"/>
              <a:t> OS 2: Énumérer </a:t>
            </a:r>
            <a:r>
              <a:rPr lang="fr-FR" sz="3200" b="1" dirty="0"/>
              <a:t>les éléments de surveillance</a:t>
            </a:r>
          </a:p>
          <a:p>
            <a:endParaRPr lang="fr-FR" dirty="0"/>
          </a:p>
        </p:txBody>
      </p:sp>
    </p:spTree>
    <p:extLst>
      <p:ext uri="{BB962C8B-B14F-4D97-AF65-F5344CB8AC3E}">
        <p14:creationId xmlns:p14="http://schemas.microsoft.com/office/powerpoint/2010/main" val="4337368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b="1" dirty="0" smtClean="0">
                <a:solidFill>
                  <a:schemeClr val="tx1"/>
                </a:solidFill>
              </a:rPr>
              <a:t>PLAN</a:t>
            </a:r>
            <a:endParaRPr lang="fr-FR" b="1" dirty="0">
              <a:solidFill>
                <a:schemeClr val="tx1"/>
              </a:solidFill>
            </a:endParaRPr>
          </a:p>
        </p:txBody>
      </p:sp>
      <p:sp>
        <p:nvSpPr>
          <p:cNvPr id="8" name="Espace réservé du contenu 7"/>
          <p:cNvSpPr>
            <a:spLocks noGrp="1"/>
          </p:cNvSpPr>
          <p:nvPr>
            <p:ph idx="1"/>
          </p:nvPr>
        </p:nvSpPr>
        <p:spPr>
          <a:ln>
            <a:solidFill>
              <a:schemeClr val="accent1"/>
            </a:solidFill>
          </a:ln>
        </p:spPr>
        <p:txBody>
          <a:bodyPr>
            <a:normAutofit fontScale="92500" lnSpcReduction="10000"/>
          </a:bodyPr>
          <a:lstStyle/>
          <a:p>
            <a:pPr marL="68580" indent="0">
              <a:buNone/>
            </a:pPr>
            <a:r>
              <a:rPr lang="fr-FR" b="1" dirty="0" smtClean="0">
                <a:solidFill>
                  <a:schemeClr val="tx1"/>
                </a:solidFill>
              </a:rPr>
              <a:t>    Introduction</a:t>
            </a:r>
          </a:p>
          <a:p>
            <a:pPr marL="68580" indent="0">
              <a:buNone/>
            </a:pPr>
            <a:r>
              <a:rPr lang="fr-FR" b="1" dirty="0" smtClean="0">
                <a:solidFill>
                  <a:schemeClr val="tx1"/>
                </a:solidFill>
              </a:rPr>
              <a:t> I  -  Définition</a:t>
            </a:r>
          </a:p>
          <a:p>
            <a:pPr marL="68580" indent="0">
              <a:buNone/>
            </a:pPr>
            <a:r>
              <a:rPr lang="fr-FR" b="1" dirty="0" smtClean="0">
                <a:solidFill>
                  <a:schemeClr val="tx1"/>
                </a:solidFill>
              </a:rPr>
              <a:t>II  -    Les éléments de surveillance</a:t>
            </a:r>
          </a:p>
          <a:p>
            <a:pPr marL="68580" indent="0">
              <a:buNone/>
            </a:pPr>
            <a:r>
              <a:rPr lang="fr-FR" b="1" dirty="0" smtClean="0">
                <a:solidFill>
                  <a:schemeClr val="tx1"/>
                </a:solidFill>
              </a:rPr>
              <a:t>      1) la surveillance clinique </a:t>
            </a:r>
          </a:p>
          <a:p>
            <a:pPr marL="68580" indent="0">
              <a:buNone/>
            </a:pPr>
            <a:r>
              <a:rPr lang="fr-FR" b="1" dirty="0">
                <a:solidFill>
                  <a:schemeClr val="tx1"/>
                </a:solidFill>
              </a:rPr>
              <a:t> </a:t>
            </a:r>
            <a:r>
              <a:rPr lang="fr-FR" b="1" dirty="0" smtClean="0">
                <a:solidFill>
                  <a:schemeClr val="tx1"/>
                </a:solidFill>
              </a:rPr>
              <a:t>     2) la surveillance de l’involution utérine</a:t>
            </a:r>
          </a:p>
          <a:p>
            <a:pPr marL="68580" indent="0">
              <a:buNone/>
            </a:pPr>
            <a:r>
              <a:rPr lang="fr-FR" b="1" dirty="0">
                <a:solidFill>
                  <a:schemeClr val="tx1"/>
                </a:solidFill>
              </a:rPr>
              <a:t> </a:t>
            </a:r>
            <a:r>
              <a:rPr lang="fr-FR" b="1" dirty="0" smtClean="0">
                <a:solidFill>
                  <a:schemeClr val="tx1"/>
                </a:solidFill>
              </a:rPr>
              <a:t>     3) la surveillance du saignement </a:t>
            </a:r>
          </a:p>
          <a:p>
            <a:pPr marL="68580" indent="0">
              <a:buNone/>
            </a:pPr>
            <a:r>
              <a:rPr lang="fr-FR" b="1" dirty="0">
                <a:solidFill>
                  <a:schemeClr val="tx1"/>
                </a:solidFill>
              </a:rPr>
              <a:t> </a:t>
            </a:r>
            <a:r>
              <a:rPr lang="fr-FR" b="1" dirty="0" smtClean="0">
                <a:solidFill>
                  <a:schemeClr val="tx1"/>
                </a:solidFill>
              </a:rPr>
              <a:t>     4) l’expression manuelle</a:t>
            </a:r>
          </a:p>
          <a:p>
            <a:pPr marL="68580" indent="0">
              <a:buNone/>
            </a:pPr>
            <a:r>
              <a:rPr lang="fr-FR" b="1" dirty="0">
                <a:solidFill>
                  <a:schemeClr val="tx1"/>
                </a:solidFill>
              </a:rPr>
              <a:t> </a:t>
            </a:r>
            <a:r>
              <a:rPr lang="fr-FR" b="1" dirty="0" smtClean="0">
                <a:solidFill>
                  <a:schemeClr val="tx1"/>
                </a:solidFill>
              </a:rPr>
              <a:t>     5) surveillance du périnée</a:t>
            </a:r>
          </a:p>
          <a:p>
            <a:pPr marL="68580" indent="0">
              <a:buNone/>
            </a:pPr>
            <a:r>
              <a:rPr lang="fr-FR" b="1" dirty="0">
                <a:solidFill>
                  <a:schemeClr val="tx1"/>
                </a:solidFill>
              </a:rPr>
              <a:t> </a:t>
            </a:r>
            <a:r>
              <a:rPr lang="fr-FR" b="1" dirty="0" smtClean="0">
                <a:solidFill>
                  <a:schemeClr val="tx1"/>
                </a:solidFill>
              </a:rPr>
              <a:t>     6) surveillance des seins </a:t>
            </a:r>
          </a:p>
        </p:txBody>
      </p:sp>
    </p:spTree>
    <p:extLst>
      <p:ext uri="{BB962C8B-B14F-4D97-AF65-F5344CB8AC3E}">
        <p14:creationId xmlns:p14="http://schemas.microsoft.com/office/powerpoint/2010/main" val="40645634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980728"/>
            <a:ext cx="7024744" cy="1143000"/>
          </a:xfrm>
        </p:spPr>
        <p:txBody>
          <a:bodyPr/>
          <a:lstStyle/>
          <a:p>
            <a:r>
              <a:rPr lang="fr-FR" b="1" dirty="0" smtClean="0">
                <a:solidFill>
                  <a:schemeClr val="tx1"/>
                </a:solidFill>
              </a:rPr>
              <a:t>introduction</a:t>
            </a:r>
            <a:endParaRPr lang="fr-FR" b="1" dirty="0">
              <a:solidFill>
                <a:schemeClr val="tx1"/>
              </a:solidFill>
            </a:endParaRPr>
          </a:p>
        </p:txBody>
      </p:sp>
      <p:sp>
        <p:nvSpPr>
          <p:cNvPr id="3" name="Espace réservé du contenu 2"/>
          <p:cNvSpPr>
            <a:spLocks noGrp="1"/>
          </p:cNvSpPr>
          <p:nvPr>
            <p:ph idx="1"/>
          </p:nvPr>
        </p:nvSpPr>
        <p:spPr/>
        <p:txBody>
          <a:bodyPr>
            <a:noAutofit/>
          </a:bodyPr>
          <a:lstStyle/>
          <a:p>
            <a:r>
              <a:rPr lang="fr-FR" b="1" dirty="0" smtClean="0">
                <a:latin typeface="Arial" pitchFamily="34" charset="0"/>
                <a:cs typeface="Arial" pitchFamily="34" charset="0"/>
              </a:rPr>
              <a:t>L’accouchée est une patiente qu’a donné naissance à un enfant(vivant ou mort né)</a:t>
            </a:r>
          </a:p>
          <a:p>
            <a:r>
              <a:rPr lang="fr-FR" b="1" dirty="0" smtClean="0">
                <a:latin typeface="Arial" pitchFamily="34" charset="0"/>
                <a:cs typeface="Arial" pitchFamily="34" charset="0"/>
              </a:rPr>
              <a:t>Passant par une période allant de l’accouchement-délivrance-post partum</a:t>
            </a:r>
          </a:p>
          <a:p>
            <a:r>
              <a:rPr lang="fr-FR" b="1" dirty="0" smtClean="0">
                <a:latin typeface="Arial" pitchFamily="34" charset="0"/>
                <a:cs typeface="Arial" pitchFamily="34" charset="0"/>
              </a:rPr>
              <a:t>Nécessitant une surveillance très rigoureuse jusqu’à la sortie de la maternité, mère et enfant en bonne santé</a:t>
            </a:r>
            <a:endParaRPr lang="fr-FR" b="1" dirty="0">
              <a:latin typeface="Arial" pitchFamily="34" charset="0"/>
              <a:cs typeface="Arial" pitchFamily="34" charset="0"/>
            </a:endParaRPr>
          </a:p>
        </p:txBody>
      </p:sp>
    </p:spTree>
    <p:extLst>
      <p:ext uri="{BB962C8B-B14F-4D97-AF65-F5344CB8AC3E}">
        <p14:creationId xmlns:p14="http://schemas.microsoft.com/office/powerpoint/2010/main" val="33926418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définition</a:t>
            </a:r>
            <a:endParaRPr lang="fr-FR" b="1" dirty="0">
              <a:solidFill>
                <a:schemeClr val="tx1"/>
              </a:solidFill>
            </a:endParaRPr>
          </a:p>
        </p:txBody>
      </p:sp>
      <p:sp>
        <p:nvSpPr>
          <p:cNvPr id="3" name="Espace réservé du contenu 2"/>
          <p:cNvSpPr>
            <a:spLocks noGrp="1"/>
          </p:cNvSpPr>
          <p:nvPr>
            <p:ph idx="1"/>
          </p:nvPr>
        </p:nvSpPr>
        <p:spPr/>
        <p:txBody>
          <a:bodyPr>
            <a:normAutofit lnSpcReduction="10000"/>
          </a:bodyPr>
          <a:lstStyle/>
          <a:p>
            <a:pPr>
              <a:buClrTx/>
              <a:buFont typeface="Arial" pitchFamily="34" charset="0"/>
              <a:buChar char="•"/>
            </a:pPr>
            <a:r>
              <a:rPr lang="fr-FR" b="1" dirty="0" smtClean="0">
                <a:latin typeface="Arial" pitchFamily="34" charset="0"/>
                <a:cs typeface="Arial" pitchFamily="34" charset="0"/>
              </a:rPr>
              <a:t>La surveillance d’une accouchée est une prise en charge d’une patiente en  post partum immédiat:</a:t>
            </a:r>
          </a:p>
          <a:p>
            <a:pPr>
              <a:buClrTx/>
              <a:buFont typeface="Arial" pitchFamily="34" charset="0"/>
              <a:buChar char="•"/>
            </a:pPr>
            <a:r>
              <a:rPr lang="fr-FR" b="1" dirty="0" smtClean="0">
                <a:latin typeface="Arial" pitchFamily="34" charset="0"/>
                <a:cs typeface="Arial" pitchFamily="34" charset="0"/>
              </a:rPr>
              <a:t>C’est une surveillance clinique,régullière,toutes les 20mn;durant les deux premières heures de l’accouchement</a:t>
            </a:r>
          </a:p>
          <a:p>
            <a:pPr>
              <a:buClrTx/>
              <a:buFont typeface="Arial" pitchFamily="34" charset="0"/>
              <a:buChar char="•"/>
            </a:pPr>
            <a:r>
              <a:rPr lang="fr-FR" b="1" dirty="0" smtClean="0">
                <a:latin typeface="Arial" pitchFamily="34" charset="0"/>
                <a:cs typeface="Arial" pitchFamily="34" charset="0"/>
              </a:rPr>
              <a:t>Cette surveillance doit être noter sur le dossier médical </a:t>
            </a:r>
            <a:endParaRPr lang="fr-FR" b="1" dirty="0">
              <a:latin typeface="Arial" pitchFamily="34" charset="0"/>
              <a:cs typeface="Arial" pitchFamily="34" charset="0"/>
            </a:endParaRPr>
          </a:p>
        </p:txBody>
      </p:sp>
    </p:spTree>
    <p:extLst>
      <p:ext uri="{BB962C8B-B14F-4D97-AF65-F5344CB8AC3E}">
        <p14:creationId xmlns:p14="http://schemas.microsoft.com/office/powerpoint/2010/main" val="8545183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chemeClr val="tx1"/>
                </a:solidFill>
              </a:rPr>
              <a:t>II Les éléments de surveillance</a:t>
            </a:r>
            <a:endParaRPr lang="fr-FR" b="1" dirty="0">
              <a:solidFill>
                <a:schemeClr val="tx1"/>
              </a:solidFill>
            </a:endParaRPr>
          </a:p>
        </p:txBody>
      </p:sp>
      <p:sp>
        <p:nvSpPr>
          <p:cNvPr id="3" name="Espace réservé du contenu 2"/>
          <p:cNvSpPr>
            <a:spLocks noGrp="1"/>
          </p:cNvSpPr>
          <p:nvPr>
            <p:ph idx="1"/>
          </p:nvPr>
        </p:nvSpPr>
        <p:spPr/>
        <p:txBody>
          <a:bodyPr>
            <a:normAutofit/>
          </a:bodyPr>
          <a:lstStyle/>
          <a:p>
            <a:pPr marL="68580" indent="0">
              <a:buClrTx/>
              <a:buSzPct val="62000"/>
              <a:buNone/>
            </a:pPr>
            <a:r>
              <a:rPr lang="fr-FR" sz="3000" b="1" dirty="0" smtClean="0">
                <a:solidFill>
                  <a:schemeClr val="tx1"/>
                </a:solidFill>
              </a:rPr>
              <a:t> 1)la surveillance </a:t>
            </a:r>
            <a:r>
              <a:rPr lang="fr-FR" sz="3000" b="1" dirty="0">
                <a:solidFill>
                  <a:schemeClr val="tx1"/>
                </a:solidFill>
              </a:rPr>
              <a:t>clinique:</a:t>
            </a:r>
          </a:p>
          <a:p>
            <a:pPr marL="68580" indent="0">
              <a:buClrTx/>
              <a:buSzPct val="62000"/>
              <a:buNone/>
            </a:pPr>
            <a:r>
              <a:rPr lang="fr-FR" sz="3000" b="1" dirty="0" smtClean="0">
                <a:solidFill>
                  <a:schemeClr val="tx1"/>
                </a:solidFill>
              </a:rPr>
              <a:t>comporte </a:t>
            </a:r>
            <a:r>
              <a:rPr lang="fr-FR" sz="3000" b="1" dirty="0">
                <a:solidFill>
                  <a:schemeClr val="tx1"/>
                </a:solidFill>
              </a:rPr>
              <a:t>la surveillance de l’état général, examen clinique des seins ,de l’utérus et du périnée. </a:t>
            </a:r>
            <a:endParaRPr lang="fr-FR" sz="2600" b="1" dirty="0" smtClean="0"/>
          </a:p>
        </p:txBody>
      </p:sp>
    </p:spTree>
    <p:extLst>
      <p:ext uri="{BB962C8B-B14F-4D97-AF65-F5344CB8AC3E}">
        <p14:creationId xmlns:p14="http://schemas.microsoft.com/office/powerpoint/2010/main" val="13116862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SCE clinique</a:t>
            </a:r>
            <a:endParaRPr lang="fr-FR" b="1" dirty="0">
              <a:solidFill>
                <a:schemeClr val="tx1"/>
              </a:solidFill>
            </a:endParaRPr>
          </a:p>
        </p:txBody>
      </p:sp>
      <p:sp>
        <p:nvSpPr>
          <p:cNvPr id="3" name="Espace réservé du contenu 2"/>
          <p:cNvSpPr>
            <a:spLocks noGrp="1"/>
          </p:cNvSpPr>
          <p:nvPr>
            <p:ph idx="1"/>
          </p:nvPr>
        </p:nvSpPr>
        <p:spPr/>
        <p:txBody>
          <a:bodyPr/>
          <a:lstStyle/>
          <a:p>
            <a:pPr marL="68580" indent="0">
              <a:buNone/>
            </a:pPr>
            <a:r>
              <a:rPr lang="fr-FR" dirty="0" smtClean="0"/>
              <a:t>•</a:t>
            </a:r>
            <a:r>
              <a:rPr lang="fr-FR" sz="2800" b="1" dirty="0" smtClean="0">
                <a:latin typeface="Arial" pitchFamily="34" charset="0"/>
                <a:cs typeface="Arial" pitchFamily="34" charset="0"/>
              </a:rPr>
              <a:t>Les </a:t>
            </a:r>
            <a:r>
              <a:rPr lang="fr-FR" sz="2800" b="1" dirty="0">
                <a:latin typeface="Arial" pitchFamily="34" charset="0"/>
                <a:cs typeface="Arial" pitchFamily="34" charset="0"/>
              </a:rPr>
              <a:t>constantes (TA ,pouls, température )</a:t>
            </a:r>
          </a:p>
          <a:p>
            <a:pPr marL="68580" indent="0">
              <a:buNone/>
            </a:pPr>
            <a:r>
              <a:rPr lang="fr-FR" sz="2800" b="1" dirty="0" smtClean="0">
                <a:latin typeface="Arial" pitchFamily="34" charset="0"/>
                <a:cs typeface="Arial" pitchFamily="34" charset="0"/>
              </a:rPr>
              <a:t>•Une </a:t>
            </a:r>
            <a:r>
              <a:rPr lang="fr-FR" sz="2800" b="1" dirty="0">
                <a:latin typeface="Arial" pitchFamily="34" charset="0"/>
                <a:cs typeface="Arial" pitchFamily="34" charset="0"/>
              </a:rPr>
              <a:t>numération formule  sanguine(FNS) est demandée à 48heures  à la recherche d’une anémie.</a:t>
            </a:r>
          </a:p>
          <a:p>
            <a:endParaRPr lang="fr-FR" dirty="0"/>
          </a:p>
        </p:txBody>
      </p:sp>
    </p:spTree>
    <p:extLst>
      <p:ext uri="{BB962C8B-B14F-4D97-AF65-F5344CB8AC3E}">
        <p14:creationId xmlns:p14="http://schemas.microsoft.com/office/powerpoint/2010/main" val="20165884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latin typeface="Arial" pitchFamily="34" charset="0"/>
                <a:cs typeface="Arial" pitchFamily="34" charset="0"/>
              </a:rPr>
              <a:t>SURVEILLANCE CLINIQUE</a:t>
            </a:r>
            <a:endParaRPr lang="fr-FR" b="1" dirty="0">
              <a:solidFill>
                <a:schemeClr val="tx1"/>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marL="68580" indent="0">
              <a:buNone/>
            </a:pPr>
            <a:r>
              <a:rPr lang="fr-FR" dirty="0" smtClean="0"/>
              <a:t>•</a:t>
            </a:r>
            <a:r>
              <a:rPr lang="fr-FR" sz="2800" b="1" dirty="0" smtClean="0">
                <a:latin typeface="Arial" pitchFamily="34" charset="0"/>
                <a:cs typeface="Arial" pitchFamily="34" charset="0"/>
              </a:rPr>
              <a:t>La </a:t>
            </a:r>
            <a:r>
              <a:rPr lang="fr-FR" sz="2800" b="1" dirty="0">
                <a:latin typeface="Arial" pitchFamily="34" charset="0"/>
                <a:cs typeface="Arial" pitchFamily="34" charset="0"/>
              </a:rPr>
              <a:t>surveillance des urines (quantité, aspect, rétention ou incontinence d’effort, brulures mictionnelles).</a:t>
            </a:r>
          </a:p>
          <a:p>
            <a:pPr marL="68580" indent="0">
              <a:buNone/>
            </a:pPr>
            <a:r>
              <a:rPr lang="fr-FR" sz="2800" b="1" dirty="0" smtClean="0">
                <a:latin typeface="Arial" pitchFamily="34" charset="0"/>
                <a:cs typeface="Arial" pitchFamily="34" charset="0"/>
              </a:rPr>
              <a:t>•Prévenir </a:t>
            </a:r>
            <a:r>
              <a:rPr lang="fr-FR" sz="2800" b="1" dirty="0">
                <a:latin typeface="Arial" pitchFamily="34" charset="0"/>
                <a:cs typeface="Arial" pitchFamily="34" charset="0"/>
              </a:rPr>
              <a:t>la constipation (apports   hydriques suffisant, au moins 1 ,5L d’eau par jour) tisanes, alimentation riche en fibres, fruits et légumes </a:t>
            </a:r>
            <a:r>
              <a:rPr lang="fr-FR" sz="2800" b="1" dirty="0" smtClean="0">
                <a:latin typeface="Arial" pitchFamily="34" charset="0"/>
                <a:cs typeface="Arial" pitchFamily="34" charset="0"/>
              </a:rPr>
              <a:t>verts</a:t>
            </a:r>
            <a:endParaRPr lang="fr-FR" sz="2800" b="1" dirty="0">
              <a:latin typeface="Arial" pitchFamily="34" charset="0"/>
              <a:cs typeface="Arial" pitchFamily="34" charset="0"/>
            </a:endParaRPr>
          </a:p>
        </p:txBody>
      </p:sp>
    </p:spTree>
    <p:extLst>
      <p:ext uri="{BB962C8B-B14F-4D97-AF65-F5344CB8AC3E}">
        <p14:creationId xmlns:p14="http://schemas.microsoft.com/office/powerpoint/2010/main" val="3446447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p:cNvSpPr>
            <a:spLocks noGrp="1"/>
          </p:cNvSpPr>
          <p:nvPr>
            <p:ph type="title"/>
          </p:nvPr>
        </p:nvSpPr>
        <p:spPr>
          <a:xfrm>
            <a:off x="457200" y="-1755576"/>
            <a:ext cx="8229600" cy="1143000"/>
          </a:xfrm>
        </p:spPr>
        <p:txBody>
          <a:bodyPr/>
          <a:lstStyle/>
          <a:p>
            <a:endParaRPr lang="fr-FR" dirty="0"/>
          </a:p>
        </p:txBody>
      </p:sp>
      <p:sp>
        <p:nvSpPr>
          <p:cNvPr id="13" name="Espace réservé du contenu 12"/>
          <p:cNvSpPr>
            <a:spLocks noGrp="1"/>
          </p:cNvSpPr>
          <p:nvPr>
            <p:ph idx="1"/>
          </p:nvPr>
        </p:nvSpPr>
        <p:spPr/>
        <p:txBody>
          <a:bodyPr/>
          <a:lstStyle/>
          <a:p>
            <a:r>
              <a:rPr lang="fr-FR" dirty="0" smtClean="0"/>
              <a:t>Pour constituer la vulve ont distingue:</a:t>
            </a:r>
          </a:p>
          <a:p>
            <a:r>
              <a:rPr lang="fr-FR" b="1" u="sng" dirty="0" smtClean="0"/>
              <a:t>1-le mont de venus</a:t>
            </a:r>
            <a:r>
              <a:rPr lang="fr-FR" dirty="0" smtClean="0"/>
              <a:t>:</a:t>
            </a:r>
          </a:p>
          <a:p>
            <a:r>
              <a:rPr lang="fr-FR" dirty="0" smtClean="0"/>
              <a:t>Situe devant lasymphysepubienne</a:t>
            </a:r>
          </a:p>
          <a:p>
            <a:r>
              <a:rPr lang="fr-FR" dirty="0" smtClean="0"/>
              <a:t>C’est une couche cellulo-adipeuse ,épaisse en continuité avec les grandes lèvres</a:t>
            </a:r>
          </a:p>
          <a:p>
            <a:r>
              <a:rPr lang="fr-FR" dirty="0" smtClean="0"/>
              <a:t>La pilosité apparait sur Le mont vénus à la puberté</a:t>
            </a:r>
            <a:endParaRPr lang="fr-FR" dirty="0"/>
          </a:p>
        </p:txBody>
      </p:sp>
    </p:spTree>
    <p:extLst>
      <p:ext uri="{BB962C8B-B14F-4D97-AF65-F5344CB8AC3E}">
        <p14:creationId xmlns:p14="http://schemas.microsoft.com/office/powerpoint/2010/main" val="13378435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Surveillance clinique (suite)</a:t>
            </a:r>
            <a:endParaRPr lang="fr-FR" b="1" dirty="0">
              <a:solidFill>
                <a:schemeClr val="tx1"/>
              </a:solidFill>
            </a:endParaRPr>
          </a:p>
        </p:txBody>
      </p:sp>
      <p:sp>
        <p:nvSpPr>
          <p:cNvPr id="3" name="Espace réservé du contenu 2"/>
          <p:cNvSpPr>
            <a:spLocks noGrp="1"/>
          </p:cNvSpPr>
          <p:nvPr>
            <p:ph idx="1"/>
          </p:nvPr>
        </p:nvSpPr>
        <p:spPr>
          <a:xfrm>
            <a:off x="1043492" y="2440303"/>
            <a:ext cx="6777317" cy="3508977"/>
          </a:xfrm>
        </p:spPr>
        <p:txBody>
          <a:bodyPr/>
          <a:lstStyle/>
          <a:p>
            <a:pPr marL="68580" indent="0">
              <a:buNone/>
            </a:pPr>
            <a:r>
              <a:rPr lang="fr-FR" dirty="0" smtClean="0"/>
              <a:t>•</a:t>
            </a:r>
            <a:r>
              <a:rPr lang="fr-FR" sz="2800" b="1" dirty="0" smtClean="0">
                <a:latin typeface="Arial" pitchFamily="34" charset="0"/>
                <a:cs typeface="Arial" pitchFamily="34" charset="0"/>
              </a:rPr>
              <a:t>Surveiller </a:t>
            </a:r>
            <a:r>
              <a:rPr lang="fr-FR" sz="2800" b="1" dirty="0">
                <a:latin typeface="Arial" pitchFamily="34" charset="0"/>
                <a:cs typeface="Arial" pitchFamily="34" charset="0"/>
              </a:rPr>
              <a:t>la reprise du transit :en cas de constipation recours aux laxatifs huileux .</a:t>
            </a:r>
          </a:p>
          <a:p>
            <a:pPr marL="68580" indent="0">
              <a:buNone/>
            </a:pPr>
            <a:r>
              <a:rPr lang="fr-FR" sz="2800" b="1" dirty="0" smtClean="0">
                <a:latin typeface="Arial" pitchFamily="34" charset="0"/>
                <a:cs typeface="Arial" pitchFamily="34" charset="0"/>
              </a:rPr>
              <a:t>•Prévenir </a:t>
            </a:r>
            <a:r>
              <a:rPr lang="fr-FR" sz="2800" b="1" dirty="0">
                <a:latin typeface="Arial" pitchFamily="34" charset="0"/>
                <a:cs typeface="Arial" pitchFamily="34" charset="0"/>
              </a:rPr>
              <a:t>l’accident  thromboembolique par la mobilisation et le </a:t>
            </a:r>
            <a:r>
              <a:rPr lang="fr-FR" sz="2800" b="1" dirty="0" smtClean="0">
                <a:latin typeface="Arial" pitchFamily="34" charset="0"/>
                <a:cs typeface="Arial" pitchFamily="34" charset="0"/>
              </a:rPr>
              <a:t>lever  précoce</a:t>
            </a:r>
            <a:endParaRPr lang="fr-FR" sz="2800" b="1" dirty="0">
              <a:latin typeface="Arial" pitchFamily="34" charset="0"/>
              <a:cs typeface="Arial" pitchFamily="34" charset="0"/>
            </a:endParaRPr>
          </a:p>
          <a:p>
            <a:endParaRPr lang="fr-FR" dirty="0"/>
          </a:p>
        </p:txBody>
      </p:sp>
    </p:spTree>
    <p:extLst>
      <p:ext uri="{BB962C8B-B14F-4D97-AF65-F5344CB8AC3E}">
        <p14:creationId xmlns:p14="http://schemas.microsoft.com/office/powerpoint/2010/main" val="501799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chemeClr val="tx1"/>
                </a:solidFill>
              </a:rPr>
              <a:t> 2 )surveillance de  l’involution </a:t>
            </a:r>
            <a:r>
              <a:rPr lang="fr-FR" b="1" dirty="0" smtClean="0">
                <a:solidFill>
                  <a:schemeClr val="tx1"/>
                </a:solidFill>
              </a:rPr>
              <a:t>utérine</a:t>
            </a:r>
            <a:endParaRPr lang="fr-FR" b="1" dirty="0">
              <a:solidFill>
                <a:schemeClr val="tx1"/>
              </a:solidFill>
            </a:endParaRPr>
          </a:p>
        </p:txBody>
      </p:sp>
      <p:sp>
        <p:nvSpPr>
          <p:cNvPr id="3" name="Espace réservé du contenu 2"/>
          <p:cNvSpPr>
            <a:spLocks noGrp="1"/>
          </p:cNvSpPr>
          <p:nvPr>
            <p:ph idx="1"/>
          </p:nvPr>
        </p:nvSpPr>
        <p:spPr/>
        <p:txBody>
          <a:bodyPr>
            <a:normAutofit/>
          </a:bodyPr>
          <a:lstStyle/>
          <a:p>
            <a:pPr marL="68580" indent="0">
              <a:buClrTx/>
              <a:buNone/>
            </a:pPr>
            <a:r>
              <a:rPr lang="fr-FR" b="1" dirty="0"/>
              <a:t> </a:t>
            </a:r>
            <a:r>
              <a:rPr lang="fr-FR" b="1" dirty="0" smtClean="0"/>
              <a:t>•</a:t>
            </a:r>
            <a:r>
              <a:rPr lang="fr-FR" sz="2800" b="1" dirty="0" smtClean="0">
                <a:latin typeface="Arial" pitchFamily="34" charset="0"/>
                <a:cs typeface="Arial" pitchFamily="34" charset="0"/>
              </a:rPr>
              <a:t>le </a:t>
            </a:r>
            <a:r>
              <a:rPr lang="fr-FR" sz="2800" b="1" dirty="0">
                <a:latin typeface="Arial" pitchFamily="34" charset="0"/>
                <a:cs typeface="Arial" pitchFamily="34" charset="0"/>
              </a:rPr>
              <a:t>palper abdominal quotidien évalue l’évolution de l’utérus et les pertes sanguines le premier jour le globe utérin an niveau de l’ombilic ou juste en dessous  ,il est tonique c’est le globe utérin</a:t>
            </a:r>
          </a:p>
        </p:txBody>
      </p:sp>
    </p:spTree>
    <p:extLst>
      <p:ext uri="{BB962C8B-B14F-4D97-AF65-F5344CB8AC3E}">
        <p14:creationId xmlns:p14="http://schemas.microsoft.com/office/powerpoint/2010/main" val="4129343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suite</a:t>
            </a:r>
            <a:endParaRPr lang="fr-FR" b="1" dirty="0">
              <a:solidFill>
                <a:schemeClr val="tx1"/>
              </a:solidFill>
            </a:endParaRPr>
          </a:p>
        </p:txBody>
      </p:sp>
      <p:sp>
        <p:nvSpPr>
          <p:cNvPr id="3" name="Espace réservé du contenu 2"/>
          <p:cNvSpPr>
            <a:spLocks noGrp="1"/>
          </p:cNvSpPr>
          <p:nvPr>
            <p:ph idx="1"/>
          </p:nvPr>
        </p:nvSpPr>
        <p:spPr/>
        <p:txBody>
          <a:bodyPr/>
          <a:lstStyle/>
          <a:p>
            <a:pPr marL="68580" indent="0">
              <a:buNone/>
            </a:pPr>
            <a:r>
              <a:rPr lang="fr-FR" dirty="0" smtClean="0"/>
              <a:t>•</a:t>
            </a:r>
            <a:r>
              <a:rPr lang="fr-FR" sz="2800" b="1" dirty="0" smtClean="0">
                <a:latin typeface="Arial" pitchFamily="34" charset="0"/>
                <a:cs typeface="Arial" pitchFamily="34" charset="0"/>
              </a:rPr>
              <a:t>la  </a:t>
            </a:r>
            <a:r>
              <a:rPr lang="fr-FR" sz="2800" b="1" dirty="0">
                <a:latin typeface="Arial" pitchFamily="34" charset="0"/>
                <a:cs typeface="Arial" pitchFamily="34" charset="0"/>
              </a:rPr>
              <a:t>surveillance des lochies est un élément très important de la surveillance : abondance , aspect ,et présence ou non d’une mauvaise odeur (celle-ci signant une infection ou des conditions d’hygiène corporelle insuffisante ou inadéquate</a:t>
            </a:r>
            <a:r>
              <a:rPr lang="fr-FR" sz="2800" dirty="0">
                <a:latin typeface="Arial" pitchFamily="34" charset="0"/>
                <a:cs typeface="Arial" pitchFamily="34" charset="0"/>
              </a:rPr>
              <a:t>).</a:t>
            </a:r>
          </a:p>
        </p:txBody>
      </p:sp>
    </p:spTree>
    <p:extLst>
      <p:ext uri="{BB962C8B-B14F-4D97-AF65-F5344CB8AC3E}">
        <p14:creationId xmlns:p14="http://schemas.microsoft.com/office/powerpoint/2010/main" val="95862411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latin typeface="Arial" pitchFamily="34" charset="0"/>
                <a:cs typeface="Arial" pitchFamily="34" charset="0"/>
              </a:rPr>
              <a:t>suite</a:t>
            </a:r>
            <a:endParaRPr lang="fr-FR" b="1" dirty="0">
              <a:solidFill>
                <a:schemeClr val="tx1"/>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b="1" dirty="0">
                <a:latin typeface="Arial" pitchFamily="34" charset="0"/>
                <a:cs typeface="Arial" pitchFamily="34" charset="0"/>
              </a:rPr>
              <a:t>Les tranchées sont  des contractions utérines douloureuses déclenchées par la sécrétion d’ocytocine lors des tetées.Plus fréquentes et douloureuses après un travail dirigé au synthocinon </a:t>
            </a:r>
          </a:p>
        </p:txBody>
      </p:sp>
    </p:spTree>
    <p:extLst>
      <p:ext uri="{BB962C8B-B14F-4D97-AF65-F5344CB8AC3E}">
        <p14:creationId xmlns:p14="http://schemas.microsoft.com/office/powerpoint/2010/main" val="13419140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chemeClr val="tx1"/>
                </a:solidFill>
              </a:rPr>
              <a:t> 3) L’expression </a:t>
            </a:r>
            <a:r>
              <a:rPr lang="fr-FR" b="1" dirty="0" smtClean="0">
                <a:solidFill>
                  <a:schemeClr val="tx1"/>
                </a:solidFill>
              </a:rPr>
              <a:t>manuelle</a:t>
            </a:r>
            <a:endParaRPr lang="fr-FR" b="1" dirty="0">
              <a:solidFill>
                <a:schemeClr val="tx1"/>
              </a:solidFill>
            </a:endParaRPr>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b="1" dirty="0">
                <a:latin typeface="Arial" pitchFamily="34" charset="0"/>
                <a:cs typeface="Arial" pitchFamily="34" charset="0"/>
              </a:rPr>
              <a:t>a travers la paroi abdominale; doit ramener les pertes fluides rouges non constants et sans caillots. C’est un acte médical douloureux</a:t>
            </a:r>
          </a:p>
        </p:txBody>
      </p:sp>
    </p:spTree>
    <p:extLst>
      <p:ext uri="{BB962C8B-B14F-4D97-AF65-F5344CB8AC3E}">
        <p14:creationId xmlns:p14="http://schemas.microsoft.com/office/powerpoint/2010/main" val="37444298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a:solidFill>
                  <a:schemeClr val="tx1"/>
                </a:solidFill>
                <a:latin typeface="Arial" pitchFamily="34" charset="0"/>
                <a:cs typeface="Arial" pitchFamily="34" charset="0"/>
              </a:rPr>
              <a:t>4)  surveillance du </a:t>
            </a:r>
            <a:r>
              <a:rPr lang="fr-FR" sz="3200" b="1" dirty="0" smtClean="0">
                <a:solidFill>
                  <a:schemeClr val="tx1"/>
                </a:solidFill>
                <a:latin typeface="Arial" pitchFamily="34" charset="0"/>
                <a:cs typeface="Arial" pitchFamily="34" charset="0"/>
              </a:rPr>
              <a:t>saignement</a:t>
            </a:r>
            <a:r>
              <a:rPr lang="fr-FR" sz="3200" b="1" dirty="0" smtClean="0">
                <a:latin typeface="Arial" pitchFamily="34" charset="0"/>
                <a:cs typeface="Arial" pitchFamily="34" charset="0"/>
              </a:rPr>
              <a:t> </a:t>
            </a:r>
            <a:endParaRPr lang="fr-FR" sz="3200" b="1"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b="1" dirty="0">
                <a:latin typeface="Arial" pitchFamily="34" charset="0"/>
                <a:cs typeface="Arial" pitchFamily="34" charset="0"/>
              </a:rPr>
              <a:t>Faire la distinction entre les pertes fluides et les caillot de sang ; devant les saignements abondants; faire appel au médecin  pour une révision utérine et chercher l’origine. </a:t>
            </a:r>
          </a:p>
        </p:txBody>
      </p:sp>
    </p:spTree>
    <p:extLst>
      <p:ext uri="{BB962C8B-B14F-4D97-AF65-F5344CB8AC3E}">
        <p14:creationId xmlns:p14="http://schemas.microsoft.com/office/powerpoint/2010/main" val="28879070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 </a:t>
            </a:r>
            <a:r>
              <a:rPr lang="fr-FR" b="1" dirty="0">
                <a:solidFill>
                  <a:schemeClr val="tx1"/>
                </a:solidFill>
              </a:rPr>
              <a:t>5) surveillance  du </a:t>
            </a:r>
            <a:r>
              <a:rPr lang="fr-FR" b="1" dirty="0" smtClean="0">
                <a:solidFill>
                  <a:schemeClr val="tx1"/>
                </a:solidFill>
              </a:rPr>
              <a:t>périnée</a:t>
            </a:r>
            <a:endParaRPr lang="fr-FR" dirty="0"/>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b="1" dirty="0">
                <a:latin typeface="Arial" pitchFamily="34" charset="0"/>
                <a:cs typeface="Arial" pitchFamily="34" charset="0"/>
              </a:rPr>
              <a:t> la surveillance du périnée est réaliser au même temps que la toilette vulvaire .contrôler la cicatrisation de l’épisiotomie ,recherche des  signes inflammatoires ou d’ infection(odeur fétide rougeur </a:t>
            </a:r>
            <a:r>
              <a:rPr lang="fr-FR" b="1" dirty="0">
                <a:latin typeface="Arial" pitchFamily="34" charset="0"/>
                <a:cs typeface="Arial" pitchFamily="34" charset="0"/>
              </a:rPr>
              <a:t>). </a:t>
            </a:r>
          </a:p>
        </p:txBody>
      </p:sp>
    </p:spTree>
    <p:extLst>
      <p:ext uri="{BB962C8B-B14F-4D97-AF65-F5344CB8AC3E}">
        <p14:creationId xmlns:p14="http://schemas.microsoft.com/office/powerpoint/2010/main" val="59599551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dirty="0">
                <a:latin typeface="Arial" pitchFamily="34" charset="0"/>
                <a:cs typeface="Arial" pitchFamily="34" charset="0"/>
              </a:rPr>
              <a:t>Présence ; d’hématome ,ecchymose ,hémorroïdes ,œdème  ainsi que la qualité de la suture s’il </a:t>
            </a:r>
            <a:r>
              <a:rPr lang="fr-FR" sz="2800" dirty="0" err="1">
                <a:latin typeface="Arial" pitchFamily="34" charset="0"/>
                <a:cs typeface="Arial" pitchFamily="34" charset="0"/>
              </a:rPr>
              <a:t>ya</a:t>
            </a:r>
            <a:r>
              <a:rPr lang="fr-FR" sz="2800" dirty="0">
                <a:latin typeface="Arial" pitchFamily="34" charset="0"/>
                <a:cs typeface="Arial" pitchFamily="34" charset="0"/>
              </a:rPr>
              <a:t> une épisiotomie ou déchirure.</a:t>
            </a:r>
          </a:p>
        </p:txBody>
      </p:sp>
    </p:spTree>
    <p:extLst>
      <p:ext uri="{BB962C8B-B14F-4D97-AF65-F5344CB8AC3E}">
        <p14:creationId xmlns:p14="http://schemas.microsoft.com/office/powerpoint/2010/main" val="21359138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chemeClr val="tx1"/>
                </a:solidFill>
              </a:rPr>
              <a:t>5) la surveillance des seins</a:t>
            </a:r>
          </a:p>
        </p:txBody>
      </p:sp>
      <p:sp>
        <p:nvSpPr>
          <p:cNvPr id="3" name="Espace réservé du contenu 2"/>
          <p:cNvSpPr>
            <a:spLocks noGrp="1"/>
          </p:cNvSpPr>
          <p:nvPr>
            <p:ph idx="1"/>
          </p:nvPr>
        </p:nvSpPr>
        <p:spPr/>
        <p:txBody>
          <a:bodyPr>
            <a:normAutofit/>
          </a:bodyPr>
          <a:lstStyle/>
          <a:p>
            <a:pPr>
              <a:buClrTx/>
              <a:buFont typeface="Arial" pitchFamily="34" charset="0"/>
              <a:buChar char="•"/>
            </a:pPr>
            <a:r>
              <a:rPr lang="fr-FR" sz="2800" b="1" dirty="0">
                <a:latin typeface="Arial" pitchFamily="34" charset="0"/>
                <a:cs typeface="Arial" pitchFamily="34" charset="0"/>
              </a:rPr>
              <a:t>Par la recherche des signes de complication :le degré de la tension mammaire ,la douleur, la rougeur, ou la chaleur locale</a:t>
            </a:r>
          </a:p>
        </p:txBody>
      </p:sp>
    </p:spTree>
    <p:extLst>
      <p:ext uri="{BB962C8B-B14F-4D97-AF65-F5344CB8AC3E}">
        <p14:creationId xmlns:p14="http://schemas.microsoft.com/office/powerpoint/2010/main" val="306463338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latin typeface="Arial" pitchFamily="34" charset="0"/>
                <a:cs typeface="Arial" pitchFamily="34" charset="0"/>
              </a:rPr>
              <a:t>La mise au sein</a:t>
            </a:r>
            <a:endParaRPr lang="fr-FR" b="1" dirty="0">
              <a:solidFill>
                <a:schemeClr val="tx1"/>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r>
              <a:rPr lang="fr-FR" sz="2800" b="1" dirty="0" smtClean="0">
                <a:latin typeface="Arial" pitchFamily="34" charset="0"/>
                <a:cs typeface="Arial" pitchFamily="34" charset="0"/>
              </a:rPr>
              <a:t>Le lait  maternel est l’alimentation spécifique du nourrisson ,il offre une ration équilibrée suffisante jusqu’à 3mois</a:t>
            </a:r>
          </a:p>
          <a:p>
            <a:r>
              <a:rPr lang="fr-FR" sz="2800" b="1" dirty="0" smtClean="0">
                <a:latin typeface="Arial" pitchFamily="34" charset="0"/>
                <a:cs typeface="Arial" pitchFamily="34" charset="0"/>
              </a:rPr>
              <a:t>Ce mode d’alimentation doit être encourager</a:t>
            </a:r>
            <a:endParaRPr lang="fr-FR" sz="2800" b="1" dirty="0">
              <a:latin typeface="Arial" pitchFamily="34" charset="0"/>
              <a:cs typeface="Arial" pitchFamily="34" charset="0"/>
            </a:endParaRPr>
          </a:p>
        </p:txBody>
      </p:sp>
    </p:spTree>
    <p:extLst>
      <p:ext uri="{BB962C8B-B14F-4D97-AF65-F5344CB8AC3E}">
        <p14:creationId xmlns:p14="http://schemas.microsoft.com/office/powerpoint/2010/main" val="778192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611560"/>
            <a:ext cx="8229600" cy="1143000"/>
          </a:xfrm>
        </p:spPr>
        <p:txBody>
          <a:bodyPr/>
          <a:lstStyle/>
          <a:p>
            <a:endParaRPr lang="fr-FR" dirty="0"/>
          </a:p>
        </p:txBody>
      </p:sp>
      <p:sp>
        <p:nvSpPr>
          <p:cNvPr id="3" name="Espace réservé du contenu 2"/>
          <p:cNvSpPr>
            <a:spLocks noGrp="1"/>
          </p:cNvSpPr>
          <p:nvPr>
            <p:ph idx="1"/>
          </p:nvPr>
        </p:nvSpPr>
        <p:spPr>
          <a:xfrm>
            <a:off x="457200" y="836712"/>
            <a:ext cx="8229600" cy="5289451"/>
          </a:xfrm>
        </p:spPr>
        <p:txBody>
          <a:bodyPr/>
          <a:lstStyle/>
          <a:p>
            <a:r>
              <a:rPr lang="fr-FR" b="1" u="sng" dirty="0" smtClean="0"/>
              <a:t>2-les grandes lèvres </a:t>
            </a:r>
            <a:r>
              <a:rPr lang="fr-FR" dirty="0" smtClean="0"/>
              <a:t>:</a:t>
            </a:r>
          </a:p>
          <a:p>
            <a:r>
              <a:rPr lang="fr-FR" dirty="0" smtClean="0"/>
              <a:t>Constitué de deux replis cutanés allant du mont de vénus à la région anale </a:t>
            </a:r>
          </a:p>
          <a:p>
            <a:r>
              <a:rPr lang="fr-FR" dirty="0" smtClean="0"/>
              <a:t>La face externe est plus foncée et couverte de poils</a:t>
            </a:r>
          </a:p>
          <a:p>
            <a:r>
              <a:rPr lang="fr-FR" dirty="0" smtClean="0"/>
              <a:t>La face interne est  rosé, lisse ,humide</a:t>
            </a:r>
          </a:p>
          <a:p>
            <a:r>
              <a:rPr lang="fr-FR" dirty="0" smtClean="0"/>
              <a:t>Formée de tissus adipeux et de fibres musculaires lisses</a:t>
            </a:r>
            <a:endParaRPr lang="fr-FR" dirty="0"/>
          </a:p>
        </p:txBody>
      </p:sp>
    </p:spTree>
    <p:extLst>
      <p:ext uri="{BB962C8B-B14F-4D97-AF65-F5344CB8AC3E}">
        <p14:creationId xmlns:p14="http://schemas.microsoft.com/office/powerpoint/2010/main" val="276569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latin typeface="Arial" pitchFamily="34" charset="0"/>
                <a:cs typeface="Arial" pitchFamily="34" charset="0"/>
              </a:rPr>
              <a:t>À la naissance </a:t>
            </a:r>
            <a:endParaRPr lang="fr-FR" b="1" dirty="0">
              <a:solidFill>
                <a:schemeClr val="tx1"/>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marL="68580" indent="0">
              <a:buNone/>
            </a:pPr>
            <a:r>
              <a:rPr lang="fr-FR" sz="2800" dirty="0" smtClean="0">
                <a:latin typeface="Arial" pitchFamily="34" charset="0"/>
                <a:cs typeface="Arial" pitchFamily="34" charset="0"/>
              </a:rPr>
              <a:t>La première mise au sein doit être appliquée dés la 3eme heure de vie </a:t>
            </a:r>
          </a:p>
          <a:p>
            <a:pPr marL="68580" indent="0">
              <a:buNone/>
            </a:pPr>
            <a:r>
              <a:rPr lang="fr-FR" sz="2800" dirty="0" smtClean="0">
                <a:latin typeface="Arial" pitchFamily="34" charset="0"/>
                <a:cs typeface="Arial" pitchFamily="34" charset="0"/>
              </a:rPr>
              <a:t>L’allaitement se fera à la demande ou au moins toutes les deux heures</a:t>
            </a:r>
            <a:endParaRPr lang="fr-FR" sz="2800" dirty="0">
              <a:latin typeface="Arial" pitchFamily="34" charset="0"/>
              <a:cs typeface="Arial" pitchFamily="34" charset="0"/>
            </a:endParaRPr>
          </a:p>
        </p:txBody>
      </p:sp>
    </p:spTree>
    <p:extLst>
      <p:ext uri="{BB962C8B-B14F-4D97-AF65-F5344CB8AC3E}">
        <p14:creationId xmlns:p14="http://schemas.microsoft.com/office/powerpoint/2010/main" val="5662243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latin typeface="Arial" pitchFamily="34" charset="0"/>
                <a:cs typeface="Arial" pitchFamily="34" charset="0"/>
              </a:rPr>
              <a:t>Les conseils à la maman</a:t>
            </a:r>
            <a:endParaRPr lang="fr-FR" b="1" dirty="0">
              <a:solidFill>
                <a:schemeClr val="tx1"/>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marL="68580" indent="0">
              <a:buNone/>
            </a:pPr>
            <a:r>
              <a:rPr lang="fr-FR" sz="2800" dirty="0" smtClean="0">
                <a:latin typeface="Arial" pitchFamily="34" charset="0"/>
                <a:cs typeface="Arial" pitchFamily="34" charset="0"/>
              </a:rPr>
              <a:t>Laver soigneusement le mamelon avant et après chaque tétée, à fin d’ éviter les crevasses</a:t>
            </a:r>
          </a:p>
          <a:p>
            <a:pPr marL="68580" indent="0">
              <a:buNone/>
            </a:pPr>
            <a:r>
              <a:rPr lang="fr-FR" sz="2800" dirty="0" smtClean="0">
                <a:latin typeface="Arial" pitchFamily="34" charset="0"/>
                <a:cs typeface="Arial" pitchFamily="34" charset="0"/>
              </a:rPr>
              <a:t>Une pommade cicatrisante peut être appliquée la nuit</a:t>
            </a:r>
          </a:p>
          <a:p>
            <a:pPr marL="68580" indent="0">
              <a:buNone/>
            </a:pPr>
            <a:r>
              <a:rPr lang="fr-FR" sz="2800" dirty="0" smtClean="0">
                <a:latin typeface="Arial" pitchFamily="34" charset="0"/>
                <a:cs typeface="Arial" pitchFamily="34" charset="0"/>
              </a:rPr>
              <a:t>Apres chaque tétée , l’enfant est maintenu en position verticale   </a:t>
            </a:r>
            <a:endParaRPr lang="fr-FR" sz="2800" dirty="0">
              <a:latin typeface="Arial" pitchFamily="34" charset="0"/>
              <a:cs typeface="Arial" pitchFamily="34" charset="0"/>
            </a:endParaRPr>
          </a:p>
        </p:txBody>
      </p:sp>
    </p:spTree>
    <p:extLst>
      <p:ext uri="{BB962C8B-B14F-4D97-AF65-F5344CB8AC3E}">
        <p14:creationId xmlns:p14="http://schemas.microsoft.com/office/powerpoint/2010/main" val="22761950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1"/>
                </a:solidFill>
              </a:rPr>
              <a:t>NB</a:t>
            </a:r>
            <a:endParaRPr lang="fr-FR" b="1" dirty="0">
              <a:solidFill>
                <a:schemeClr val="tx1"/>
              </a:solidFill>
            </a:endParaRPr>
          </a:p>
        </p:txBody>
      </p:sp>
      <p:sp>
        <p:nvSpPr>
          <p:cNvPr id="3" name="Espace réservé du contenu 2"/>
          <p:cNvSpPr>
            <a:spLocks noGrp="1"/>
          </p:cNvSpPr>
          <p:nvPr>
            <p:ph idx="1"/>
          </p:nvPr>
        </p:nvSpPr>
        <p:spPr/>
        <p:txBody>
          <a:bodyPr>
            <a:normAutofit/>
          </a:bodyPr>
          <a:lstStyle/>
          <a:p>
            <a:pPr marL="68580" indent="0">
              <a:buNone/>
            </a:pPr>
            <a:r>
              <a:rPr lang="fr-FR" sz="2800" b="1" dirty="0" smtClean="0">
                <a:solidFill>
                  <a:schemeClr val="tx1"/>
                </a:solidFill>
                <a:latin typeface="Arial" pitchFamily="34" charset="0"/>
                <a:cs typeface="Arial" pitchFamily="34" charset="0"/>
              </a:rPr>
              <a:t>la </a:t>
            </a:r>
            <a:r>
              <a:rPr lang="fr-FR" sz="2800" b="1" dirty="0">
                <a:solidFill>
                  <a:schemeClr val="tx1"/>
                </a:solidFill>
                <a:latin typeface="Arial" pitchFamily="34" charset="0"/>
                <a:cs typeface="Arial" pitchFamily="34" charset="0"/>
              </a:rPr>
              <a:t>surveillance au post partum comporte les deux êtres l’accouchée et le nouveau-né pendant l’hospitalisation en maternité</a:t>
            </a:r>
            <a:endParaRPr lang="fr-FR" sz="2800" b="1"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68496973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chemeClr val="tx1"/>
                </a:solidFill>
              </a:rPr>
              <a:t>Surveillance du nouveau -né</a:t>
            </a:r>
            <a:endParaRPr lang="fr-FR" b="1" dirty="0">
              <a:solidFill>
                <a:schemeClr val="tx1"/>
              </a:solidFill>
            </a:endParaRPr>
          </a:p>
        </p:txBody>
      </p:sp>
      <p:sp>
        <p:nvSpPr>
          <p:cNvPr id="3" name="Espace réservé du contenu 2"/>
          <p:cNvSpPr>
            <a:spLocks noGrp="1"/>
          </p:cNvSpPr>
          <p:nvPr>
            <p:ph idx="1"/>
          </p:nvPr>
        </p:nvSpPr>
        <p:spPr/>
        <p:txBody>
          <a:bodyPr/>
          <a:lstStyle/>
          <a:p>
            <a:pPr marL="68580" indent="0">
              <a:buNone/>
            </a:pPr>
            <a:endParaRPr lang="fr-FR" dirty="0"/>
          </a:p>
        </p:txBody>
      </p:sp>
    </p:spTree>
    <p:extLst>
      <p:ext uri="{BB962C8B-B14F-4D97-AF65-F5344CB8AC3E}">
        <p14:creationId xmlns:p14="http://schemas.microsoft.com/office/powerpoint/2010/main" val="26342415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r>
              <a:rPr lang="fr-FR" b="1" dirty="0">
                <a:solidFill>
                  <a:schemeClr val="tx1"/>
                </a:solidFill>
              </a:rPr>
              <a:t>SUITES DE COUCHES PHYSIOLOGIQUE</a:t>
            </a:r>
          </a:p>
        </p:txBody>
      </p:sp>
      <p:sp>
        <p:nvSpPr>
          <p:cNvPr id="7" name="Espace réservé du contenu 6"/>
          <p:cNvSpPr>
            <a:spLocks noGrp="1"/>
          </p:cNvSpPr>
          <p:nvPr>
            <p:ph idx="1"/>
          </p:nvPr>
        </p:nvSpPr>
        <p:spPr/>
        <p:txBody>
          <a:bodyPr/>
          <a:lstStyle/>
          <a:p>
            <a:pPr marL="68580" indent="0">
              <a:buNone/>
            </a:pPr>
            <a:r>
              <a:rPr lang="fr-FR" b="1" dirty="0"/>
              <a:t>1-L’involution utérine:	</a:t>
            </a:r>
          </a:p>
          <a:p>
            <a:pPr marL="68580" indent="0">
              <a:buNone/>
            </a:pPr>
            <a:r>
              <a:rPr lang="fr-FR" b="1" dirty="0"/>
              <a:t>Très rapide les deux premières semaines puis plus lente jusqu’au deuxième mois.</a:t>
            </a:r>
          </a:p>
          <a:p>
            <a:pPr marL="68580" indent="0">
              <a:buNone/>
            </a:pPr>
            <a:r>
              <a:rPr lang="fr-FR" b="1" dirty="0"/>
              <a:t>2-La sphère génitale:</a:t>
            </a:r>
          </a:p>
          <a:p>
            <a:pPr marL="68580" indent="0">
              <a:buNone/>
            </a:pPr>
            <a:r>
              <a:rPr lang="fr-FR" b="1" dirty="0" smtClean="0"/>
              <a:t> Vagin </a:t>
            </a:r>
            <a:r>
              <a:rPr lang="fr-FR" b="1" dirty="0"/>
              <a:t>et vulve: reprise des dimensions normales et cicatrisation.</a:t>
            </a:r>
          </a:p>
          <a:p>
            <a:pPr marL="68580" indent="0">
              <a:buNone/>
            </a:pPr>
            <a:r>
              <a:rPr lang="fr-FR" b="1" dirty="0" smtClean="0"/>
              <a:t> Périnée</a:t>
            </a:r>
            <a:r>
              <a:rPr lang="fr-FR" b="1" dirty="0"/>
              <a:t>: récupère sa tonicité</a:t>
            </a:r>
          </a:p>
        </p:txBody>
      </p:sp>
    </p:spTree>
    <p:extLst>
      <p:ext uri="{BB962C8B-B14F-4D97-AF65-F5344CB8AC3E}">
        <p14:creationId xmlns:p14="http://schemas.microsoft.com/office/powerpoint/2010/main" val="4735161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pPr marL="68580" indent="0">
              <a:buNone/>
            </a:pPr>
            <a:r>
              <a:rPr lang="fr-FR" sz="2800" b="1" dirty="0" smtClean="0"/>
              <a:t> 3- </a:t>
            </a:r>
            <a:r>
              <a:rPr lang="fr-FR" sz="2800" b="1" dirty="0"/>
              <a:t>Les lochies </a:t>
            </a:r>
            <a:r>
              <a:rPr lang="fr-FR" dirty="0"/>
              <a:t>:</a:t>
            </a:r>
          </a:p>
          <a:p>
            <a:pPr marL="68580" indent="0">
              <a:buNone/>
            </a:pPr>
            <a:r>
              <a:rPr lang="fr-FR" dirty="0" smtClean="0"/>
              <a:t> </a:t>
            </a:r>
            <a:r>
              <a:rPr lang="fr-FR" b="1" dirty="0" smtClean="0"/>
              <a:t>C’est </a:t>
            </a:r>
            <a:r>
              <a:rPr lang="fr-FR" b="1" dirty="0"/>
              <a:t>un écoulement utérin provenant de la cicatrisation de l ’</a:t>
            </a:r>
            <a:r>
              <a:rPr lang="fr-FR" b="1" dirty="0" err="1"/>
              <a:t>endométre</a:t>
            </a:r>
            <a:endParaRPr lang="fr-FR" b="1" dirty="0"/>
          </a:p>
          <a:p>
            <a:pPr marL="68580" indent="0">
              <a:buNone/>
            </a:pPr>
            <a:r>
              <a:rPr lang="fr-FR" b="1" dirty="0" smtClean="0"/>
              <a:t>  </a:t>
            </a:r>
            <a:r>
              <a:rPr lang="fr-FR" sz="2800" b="1" dirty="0" smtClean="0"/>
              <a:t>4- La montée laiteuse: </a:t>
            </a:r>
            <a:r>
              <a:rPr lang="fr-FR" b="1" dirty="0" smtClean="0"/>
              <a:t>(</a:t>
            </a:r>
            <a:r>
              <a:rPr lang="fr-FR" b="1" dirty="0"/>
              <a:t>COLOSTRUM)</a:t>
            </a:r>
          </a:p>
          <a:p>
            <a:pPr marL="68580" indent="0">
              <a:buNone/>
            </a:pPr>
            <a:r>
              <a:rPr lang="fr-FR" b="1" dirty="0" smtClean="0"/>
              <a:t>Se </a:t>
            </a:r>
            <a:r>
              <a:rPr lang="fr-FR" b="1" dirty="0"/>
              <a:t>produit 48 </a:t>
            </a:r>
            <a:r>
              <a:rPr lang="fr-FR" b="1" dirty="0" smtClean="0"/>
              <a:t>heure après l’accouchement</a:t>
            </a:r>
            <a:r>
              <a:rPr lang="fr-FR" b="1" dirty="0"/>
              <a:t>.</a:t>
            </a:r>
          </a:p>
          <a:p>
            <a:endParaRPr lang="fr-FR" dirty="0"/>
          </a:p>
        </p:txBody>
      </p:sp>
    </p:spTree>
    <p:extLst>
      <p:ext uri="{BB962C8B-B14F-4D97-AF65-F5344CB8AC3E}">
        <p14:creationId xmlns:p14="http://schemas.microsoft.com/office/powerpoint/2010/main" val="21549587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marL="68580" indent="0">
              <a:buNone/>
            </a:pPr>
            <a:r>
              <a:rPr lang="fr-FR" sz="2800" b="1" dirty="0" smtClean="0"/>
              <a:t>    5- </a:t>
            </a:r>
            <a:r>
              <a:rPr lang="fr-FR" sz="2800" b="1" dirty="0"/>
              <a:t>Le retour de couches:</a:t>
            </a:r>
          </a:p>
          <a:p>
            <a:pPr marL="68580" indent="0">
              <a:buNone/>
            </a:pPr>
            <a:r>
              <a:rPr lang="fr-FR" dirty="0" smtClean="0"/>
              <a:t> </a:t>
            </a:r>
            <a:r>
              <a:rPr lang="fr-FR" b="1" dirty="0" smtClean="0"/>
              <a:t>C’est </a:t>
            </a:r>
            <a:r>
              <a:rPr lang="fr-FR" b="1" dirty="0"/>
              <a:t>la réapparition des premières menstruations 06 à 08 semaines après l’accouchement.</a:t>
            </a:r>
          </a:p>
          <a:p>
            <a:pPr marL="68580" indent="0">
              <a:buNone/>
            </a:pPr>
            <a:r>
              <a:rPr lang="fr-FR" b="1" dirty="0" smtClean="0"/>
              <a:t>   6- </a:t>
            </a:r>
            <a:r>
              <a:rPr lang="fr-FR" b="1" dirty="0"/>
              <a:t>Débuter l’allaitement précocement</a:t>
            </a:r>
            <a:r>
              <a:rPr lang="fr-FR" b="1" dirty="0" smtClean="0"/>
              <a:t>; réduction </a:t>
            </a:r>
            <a:r>
              <a:rPr lang="fr-FR" b="1" dirty="0"/>
              <a:t>de l’incidence du cancer </a:t>
            </a:r>
            <a:r>
              <a:rPr lang="fr-FR" b="1" dirty="0" smtClean="0"/>
              <a:t>du sein</a:t>
            </a:r>
            <a:r>
              <a:rPr lang="fr-FR" b="1" dirty="0"/>
              <a:t>,</a:t>
            </a:r>
          </a:p>
          <a:p>
            <a:endParaRPr lang="fr-FR" dirty="0"/>
          </a:p>
          <a:p>
            <a:endParaRPr lang="fr-FR" dirty="0"/>
          </a:p>
        </p:txBody>
      </p:sp>
    </p:spTree>
    <p:extLst>
      <p:ext uri="{BB962C8B-B14F-4D97-AF65-F5344CB8AC3E}">
        <p14:creationId xmlns:p14="http://schemas.microsoft.com/office/powerpoint/2010/main" val="36263180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374485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1395536"/>
            <a:ext cx="8229600" cy="1143000"/>
          </a:xfrm>
        </p:spPr>
        <p:txBody>
          <a:bodyPr/>
          <a:lstStyle/>
          <a:p>
            <a:endParaRPr lang="fr-FR" dirty="0"/>
          </a:p>
        </p:txBody>
      </p:sp>
      <p:sp>
        <p:nvSpPr>
          <p:cNvPr id="3" name="Espace réservé du contenu 2"/>
          <p:cNvSpPr>
            <a:spLocks noGrp="1"/>
          </p:cNvSpPr>
          <p:nvPr>
            <p:ph idx="1"/>
          </p:nvPr>
        </p:nvSpPr>
        <p:spPr>
          <a:xfrm>
            <a:off x="457200" y="659829"/>
            <a:ext cx="8229600" cy="5577483"/>
          </a:xfrm>
        </p:spPr>
        <p:txBody>
          <a:bodyPr>
            <a:normAutofit/>
          </a:bodyPr>
          <a:lstStyle/>
          <a:p>
            <a:r>
              <a:rPr lang="fr-FR" b="1" u="sng" dirty="0" smtClean="0"/>
              <a:t>3- les petites lèvres </a:t>
            </a:r>
            <a:r>
              <a:rPr lang="fr-FR" dirty="0" smtClean="0"/>
              <a:t>:</a:t>
            </a:r>
          </a:p>
          <a:p>
            <a:r>
              <a:rPr lang="fr-FR" dirty="0" smtClean="0"/>
              <a:t>Constituées de deux replis muqueux internes</a:t>
            </a:r>
          </a:p>
          <a:p>
            <a:r>
              <a:rPr lang="fr-FR" dirty="0" smtClean="0"/>
              <a:t>Séparée des grandes lèvres par le sillon labial limitant le vestibule </a:t>
            </a:r>
          </a:p>
          <a:p>
            <a:r>
              <a:rPr lang="fr-FR" dirty="0" smtClean="0"/>
              <a:t>Chez la femme n’ayant pas eu de rapport sexuels, l’orifice vaginal est limité par l’hymen</a:t>
            </a:r>
          </a:p>
          <a:p>
            <a:r>
              <a:rPr lang="fr-FR" dirty="0" smtClean="0"/>
              <a:t>La réunion postérieur des petites lèvres forme la fourchette  vulvaire et l’ antérieur forme le frein et le capuchon clitoridien</a:t>
            </a:r>
            <a:endParaRPr lang="fr-FR" dirty="0"/>
          </a:p>
        </p:txBody>
      </p:sp>
    </p:spTree>
    <p:extLst>
      <p:ext uri="{BB962C8B-B14F-4D97-AF65-F5344CB8AC3E}">
        <p14:creationId xmlns:p14="http://schemas.microsoft.com/office/powerpoint/2010/main" val="196711945"/>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6782</TotalTime>
  <Words>2774</Words>
  <Application>Microsoft Office PowerPoint</Application>
  <PresentationFormat>Affichage à l'écran (4:3)</PresentationFormat>
  <Paragraphs>362</Paragraphs>
  <Slides>87</Slides>
  <Notes>0</Notes>
  <HiddenSlides>0</HiddenSlides>
  <MMClips>0</MMClips>
  <ScaleCrop>false</ScaleCrop>
  <HeadingPairs>
    <vt:vector size="4" baseType="variant">
      <vt:variant>
        <vt:lpstr>Thème</vt:lpstr>
      </vt:variant>
      <vt:variant>
        <vt:i4>2</vt:i4>
      </vt:variant>
      <vt:variant>
        <vt:lpstr>Titres des diapositives</vt:lpstr>
      </vt:variant>
      <vt:variant>
        <vt:i4>87</vt:i4>
      </vt:variant>
    </vt:vector>
  </HeadingPairs>
  <TitlesOfParts>
    <vt:vector size="89" baseType="lpstr">
      <vt:lpstr>Thème Office</vt:lpstr>
      <vt:lpstr>Austin</vt:lpstr>
      <vt:lpstr>MODULE SOINS INFIRMIERS EN GYNECO-OBSTETRIQUE</vt:lpstr>
      <vt:lpstr>OBJECTIF GENERAL</vt:lpstr>
      <vt:lpstr>Objectifs spécifiques</vt:lpstr>
      <vt:lpstr>                  PLAN (ANATOMIE)</vt:lpstr>
      <vt:lpstr> Le périnée  </vt:lpstr>
      <vt:lpstr>B-    La vulve</vt:lpstr>
      <vt:lpstr>Présentation PowerPoint</vt:lpstr>
      <vt:lpstr>Présentation PowerPoint</vt:lpstr>
      <vt:lpstr>Présentation PowerPoint</vt:lpstr>
      <vt:lpstr>Présentation PowerPoint</vt:lpstr>
      <vt:lpstr>5-Les bulbes vestibulaires</vt:lpstr>
      <vt:lpstr>C- les glandes annexes</vt:lpstr>
      <vt:lpstr>(Suite)</vt:lpstr>
      <vt:lpstr>La toilette vulvaire</vt:lpstr>
      <vt:lpstr>Définition </vt:lpstr>
      <vt:lpstr>II. Objectif </vt:lpstr>
      <vt:lpstr>III.Indications</vt:lpstr>
      <vt:lpstr>Présentation PowerPoint</vt:lpstr>
      <vt:lpstr>IV- Fiche technique </vt:lpstr>
      <vt:lpstr>Présentation PowerPoint</vt:lpstr>
      <vt:lpstr>Le déroulement du soin</vt:lpstr>
      <vt:lpstr>Présentation PowerPoint</vt:lpstr>
      <vt:lpstr>Présentation PowerPoint</vt:lpstr>
      <vt:lpstr>Présentation PowerPoint</vt:lpstr>
      <vt:lpstr>Présentation PowerPoint</vt:lpstr>
      <vt:lpstr>Présentation PowerPoint</vt:lpstr>
      <vt:lpstr>Présentation PowerPoint</vt:lpstr>
      <vt:lpstr>Soin de l’épisiotomie </vt:lpstr>
      <vt:lpstr>Introduction </vt:lpstr>
      <vt:lpstr>Définition </vt:lpstr>
      <vt:lpstr>Indications </vt:lpstr>
      <vt:lpstr>Les types d’épisiotomies </vt:lpstr>
      <vt:lpstr>Présentation PowerPoint</vt:lpstr>
      <vt:lpstr>Présentation PowerPoint</vt:lpstr>
      <vt:lpstr>Présentation PowerPoint</vt:lpstr>
      <vt:lpstr>IV- Fiche technique </vt:lpstr>
      <vt:lpstr>Présentation PowerPoint</vt:lpstr>
      <vt:lpstr>Le déroulement du soin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Soins de paroi et prise en charge après chirurgie de sein</vt:lpstr>
      <vt:lpstr>objectifs</vt:lpstr>
      <vt:lpstr>Population ciblée</vt:lpstr>
      <vt:lpstr>Définition de la mastectomie</vt:lpstr>
      <vt:lpstr>Indications </vt:lpstr>
      <vt:lpstr>Présentation PowerPoint</vt:lpstr>
      <vt:lpstr>Soins en préopératoire</vt:lpstr>
      <vt:lpstr>Soins post opératoire</vt:lpstr>
      <vt:lpstr>Rééducation de l’épaule</vt:lpstr>
      <vt:lpstr>Au niveau de la cicatrice</vt:lpstr>
      <vt:lpstr>suite</vt:lpstr>
      <vt:lpstr>surveillance</vt:lpstr>
      <vt:lpstr>suite</vt:lpstr>
      <vt:lpstr>Les complications</vt:lpstr>
      <vt:lpstr>Le pansement d’un mastectomie</vt:lpstr>
      <vt:lpstr>SOINS EN G O</vt:lpstr>
      <vt:lpstr>Objectif général</vt:lpstr>
      <vt:lpstr>Objectifs spécifiques </vt:lpstr>
      <vt:lpstr>PLAN</vt:lpstr>
      <vt:lpstr>introduction</vt:lpstr>
      <vt:lpstr>définition</vt:lpstr>
      <vt:lpstr>II Les éléments de surveillance</vt:lpstr>
      <vt:lpstr>SCE clinique</vt:lpstr>
      <vt:lpstr>SURVEILLANCE CLINIQUE</vt:lpstr>
      <vt:lpstr>Surveillance clinique (suite)</vt:lpstr>
      <vt:lpstr> 2 )surveillance de  l’involution utérine</vt:lpstr>
      <vt:lpstr>suite</vt:lpstr>
      <vt:lpstr>suite</vt:lpstr>
      <vt:lpstr> 3) L’expression manuelle</vt:lpstr>
      <vt:lpstr>4)  surveillance du saignement </vt:lpstr>
      <vt:lpstr> 5) surveillance  du périnée</vt:lpstr>
      <vt:lpstr>Présentation PowerPoint</vt:lpstr>
      <vt:lpstr>5) la surveillance des seins</vt:lpstr>
      <vt:lpstr>La mise au sein</vt:lpstr>
      <vt:lpstr>À la naissance </vt:lpstr>
      <vt:lpstr>Les conseils à la maman</vt:lpstr>
      <vt:lpstr>NB</vt:lpstr>
      <vt:lpstr>Surveillance du nouveau -né</vt:lpstr>
      <vt:lpstr>SUITES DE COUCHES PHYSIOLOGIQUE</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SOINS INFIRMIERS EN GYNECO-OBSTETRIQUE</dc:title>
  <dc:creator>HP</dc:creator>
  <cp:lastModifiedBy>HP</cp:lastModifiedBy>
  <cp:revision>80</cp:revision>
  <dcterms:created xsi:type="dcterms:W3CDTF">2019-12-31T09:51:25Z</dcterms:created>
  <dcterms:modified xsi:type="dcterms:W3CDTF">2020-09-22T21:05:00Z</dcterms:modified>
</cp:coreProperties>
</file>